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5" roundtripDataSignature="AMtx7mji1yR9EvrgDV5CM5uFME6hSGgm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A842625-C4A7-4D4F-8911-154F3D71CC0D}">
  <a:tblStyle styleId="{0A842625-C4A7-4D4F-8911-154F3D71CC0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c4d045a4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c4d045a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db35be8fa_3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8db35be8fa_3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db35be8f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8db35be8fa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db35be8fa_3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8db35be8fa_3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db35be8fa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8db35be8fa_3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db35be8fa_3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db35be8fa_3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db35be8fa_3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db35be8fa_3_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db35be8fa_3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db35be8fa_3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db35be8fa_3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db35be8fa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db35be8fa_3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db35be8fa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db35be8fa_3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db35be8fa_3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db35be8fa_3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db35be8fa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daa6eae0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8daa6eae00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daa6eae00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8daa6eae00_1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daa6eae00_1_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8daa6eae00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db35be8fa_3_4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db35be8fa_3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db35be8fa_3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db35be8fa_3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c4d045a4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8c4d045a42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db35be8fa_3_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8db35be8fa_3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8db35be8fa_3_4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8db35be8fa_3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db35be8fa_3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8db35be8fa_3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db35be8fa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8db35be8fa_3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b35be8fa_3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8db35be8fa_3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8daa6eae00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8daa6eae00_1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c4d045a4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8c4d045a42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c4d045a4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8c4d045a42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db35be8fa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8db35be8fa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db35be8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8db35be8f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8c4d045a4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8c4d045a42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db35be8f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8db35be8fa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db35be8fa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8db35be8fa_4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8db35be8fa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8db35be8fa_4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db35be8fa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8db35be8fa_4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c4d045a4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8c4d045a42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c4d045a4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8c4d045a42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db35be8f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8db35be8fa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db35be8f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8db35be8fa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c4d045a4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8c4d045a42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b35be8f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8db35be8fa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db35be8f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8db35be8fa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db35be8f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8db35be8fa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db35be8f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8db35be8fa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db35be8fa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8db35be8fa_4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c47b734a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8c47b734a8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db35be8fa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8db35be8fa_4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daa6eae0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8daa6eae0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daa6eae0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8daa6eae00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8db23f9f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8db23f9fe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c47b734a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8c47b734a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db35be8fa_3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db35be8fa_3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db35be8fa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8db35be8fa_3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db35be8f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8db35be8fa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c4d045a42_0_14"/>
          <p:cNvSpPr txBox="1"/>
          <p:nvPr/>
        </p:nvSpPr>
        <p:spPr>
          <a:xfrm>
            <a:off x="1951800" y="0"/>
            <a:ext cx="9848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200">
                <a:latin typeface="Times New Roman"/>
                <a:ea typeface="Times New Roman"/>
                <a:cs typeface="Times New Roman"/>
                <a:sym typeface="Times New Roman"/>
              </a:rPr>
              <a:t>Um olhar sobre o estado da arte da arquitetura de GPUs: </a:t>
            </a:r>
            <a:endParaRPr b="1" sz="5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200">
                <a:latin typeface="Times New Roman"/>
                <a:ea typeface="Times New Roman"/>
                <a:cs typeface="Times New Roman"/>
                <a:sym typeface="Times New Roman"/>
              </a:rPr>
              <a:t>NVIDIA e AMD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g8c4d045a42_0_14"/>
          <p:cNvSpPr txBox="1"/>
          <p:nvPr/>
        </p:nvSpPr>
        <p:spPr>
          <a:xfrm>
            <a:off x="0" y="4968600"/>
            <a:ext cx="118002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Levy G. Galvão e Thiago M. Souto</a:t>
            </a:r>
            <a:endParaRPr sz="270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g8c4d045a42_0_14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_start:</a:t>
            </a:r>
            <a:endParaRPr sz="26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/>
          <p:nvPr/>
        </p:nvSpPr>
        <p:spPr>
          <a:xfrm>
            <a:off x="449177" y="1323439"/>
            <a:ext cx="6625390" cy="581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Estágios: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Buscar Instrução (BI):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Lê a próxima Instrução esperada em um Buffer.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Decodificar Instrução (DI):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Determinar o OPCODE e os operandos.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Calcular Operandos (CO):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 endereço efetivo de cada operando.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Buscar Operandos (BO):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Lê cada operando da memória (Operandos nos registradores não precisam ser buscados.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Executar Instrução (EI):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Efetua a operação indicada.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Escrever Operando (EO):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Armazena resultado na memória.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5" name="Google Shape;165;p2"/>
          <p:cNvGraphicFramePr/>
          <p:nvPr/>
        </p:nvGraphicFramePr>
        <p:xfrm>
          <a:off x="7620001" y="6779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{0A842625-C4A7-4D4F-8911-154F3D71CC0D}</a:tableStyleId>
              </a:tblPr>
              <a:tblGrid>
                <a:gridCol w="687125"/>
                <a:gridCol w="687125"/>
                <a:gridCol w="687125"/>
                <a:gridCol w="687125"/>
                <a:gridCol w="687125"/>
                <a:gridCol w="687125"/>
              </a:tblGrid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/>
                        <a:t>BI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/>
                        <a:t>DI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/>
                        <a:t>CO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/>
                        <a:t>BO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/>
                        <a:t>EI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 u="none" cap="none" strike="noStrike"/>
                        <a:t>EO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0CECE"/>
                    </a:solidFill>
                  </a:tcPr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 u="none" cap="none" strike="noStrike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/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081"/>
                    </a:solidFill>
                  </a:tcPr>
                </a:tc>
              </a:tr>
              <a:tr h="500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</a:tr>
            </a:tbl>
          </a:graphicData>
        </a:graphic>
      </p:graphicFrame>
      <p:sp>
        <p:nvSpPr>
          <p:cNvPr id="166" name="Google Shape;166;p2"/>
          <p:cNvSpPr txBox="1"/>
          <p:nvPr/>
        </p:nvSpPr>
        <p:spPr>
          <a:xfrm>
            <a:off x="7074567" y="1208144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7074567" y="1693042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7074567" y="2177940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7074567" y="2662838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7074567" y="3147736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7074567" y="3632634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7074567" y="4117532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7074567" y="4602430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7074567" y="5087328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7018417" y="5649856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PIPELINE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db35be8fa_3_227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PIPELINE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3" name="Google Shape;183;g8db35be8fa_3_227"/>
          <p:cNvPicPr preferRelativeResize="0"/>
          <p:nvPr/>
        </p:nvPicPr>
        <p:blipFill rotWithShape="1">
          <a:blip r:embed="rId3">
            <a:alphaModFix/>
          </a:blip>
          <a:srcRect b="9999" l="26230" r="3539" t="31690"/>
          <a:stretch/>
        </p:blipFill>
        <p:spPr>
          <a:xfrm>
            <a:off x="302375" y="1174775"/>
            <a:ext cx="11752477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db35be8fa_2_6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ESTRUTURA_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SUPERESCALAR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g8db35be8fa_2_6"/>
          <p:cNvSpPr/>
          <p:nvPr/>
        </p:nvSpPr>
        <p:spPr>
          <a:xfrm>
            <a:off x="806100" y="1813550"/>
            <a:ext cx="4568400" cy="84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BANCO DE REGISTRADORES DE INTEIROS</a:t>
            </a:r>
            <a:endParaRPr b="1"/>
          </a:p>
        </p:txBody>
      </p:sp>
      <p:sp>
        <p:nvSpPr>
          <p:cNvPr id="190" name="Google Shape;190;g8db35be8fa_2_6"/>
          <p:cNvSpPr/>
          <p:nvPr/>
        </p:nvSpPr>
        <p:spPr>
          <a:xfrm>
            <a:off x="4858650" y="3240025"/>
            <a:ext cx="1721700" cy="13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MEMÓRIA</a:t>
            </a:r>
            <a:endParaRPr b="1" sz="1700"/>
          </a:p>
        </p:txBody>
      </p:sp>
      <p:sp>
        <p:nvSpPr>
          <p:cNvPr id="191" name="Google Shape;191;g8db35be8fa_2_6"/>
          <p:cNvSpPr/>
          <p:nvPr/>
        </p:nvSpPr>
        <p:spPr>
          <a:xfrm>
            <a:off x="3462950" y="3070300"/>
            <a:ext cx="686700" cy="182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8db35be8fa_2_6"/>
          <p:cNvSpPr/>
          <p:nvPr/>
        </p:nvSpPr>
        <p:spPr>
          <a:xfrm>
            <a:off x="7289350" y="3128175"/>
            <a:ext cx="686700" cy="182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8db35be8fa_2_6"/>
          <p:cNvSpPr/>
          <p:nvPr/>
        </p:nvSpPr>
        <p:spPr>
          <a:xfrm>
            <a:off x="6156100" y="1813550"/>
            <a:ext cx="4434900" cy="84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BANCO DE REGISTRADORES DE PONTO FLUTUANTE</a:t>
            </a:r>
            <a:endParaRPr b="1"/>
          </a:p>
        </p:txBody>
      </p:sp>
      <p:sp>
        <p:nvSpPr>
          <p:cNvPr id="194" name="Google Shape;194;g8db35be8fa_2_6"/>
          <p:cNvSpPr txBox="1"/>
          <p:nvPr/>
        </p:nvSpPr>
        <p:spPr>
          <a:xfrm>
            <a:off x="1634900" y="5175675"/>
            <a:ext cx="1982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UNIDADES FUNCIONAIS DE INTEIRO COM PIPELINE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8db35be8fa_2_6"/>
          <p:cNvSpPr txBox="1"/>
          <p:nvPr/>
        </p:nvSpPr>
        <p:spPr>
          <a:xfrm>
            <a:off x="7632700" y="5426500"/>
            <a:ext cx="1982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UNIDADES FUNCIONAIS DE PONTO FLUTUANTE COM PIPELINE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g8db35be8fa_2_6"/>
          <p:cNvCxnSpPr>
            <a:stCxn id="191" idx="2"/>
          </p:cNvCxnSpPr>
          <p:nvPr/>
        </p:nvCxnSpPr>
        <p:spPr>
          <a:xfrm flipH="1" rot="5400000">
            <a:off x="2343050" y="3436750"/>
            <a:ext cx="2213700" cy="712800"/>
          </a:xfrm>
          <a:prstGeom prst="bentConnector3">
            <a:avLst>
              <a:gd fmla="val -10757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7" name="Google Shape;197;g8db35be8fa_2_6"/>
          <p:cNvCxnSpPr>
            <a:stCxn id="191" idx="0"/>
          </p:cNvCxnSpPr>
          <p:nvPr/>
        </p:nvCxnSpPr>
        <p:spPr>
          <a:xfrm flipH="1" rot="10800000">
            <a:off x="3806300" y="2675500"/>
            <a:ext cx="7500" cy="39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98" name="Google Shape;198;g8db35be8fa_2_6"/>
          <p:cNvCxnSpPr>
            <a:stCxn id="190" idx="2"/>
          </p:cNvCxnSpPr>
          <p:nvPr/>
        </p:nvCxnSpPr>
        <p:spPr>
          <a:xfrm flipH="1" rot="5400000">
            <a:off x="4149900" y="3055525"/>
            <a:ext cx="1956900" cy="1182300"/>
          </a:xfrm>
          <a:prstGeom prst="bentConnector3">
            <a:avLst>
              <a:gd fmla="val -1216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9" name="Google Shape;199;g8db35be8fa_2_6"/>
          <p:cNvCxnSpPr/>
          <p:nvPr/>
        </p:nvCxnSpPr>
        <p:spPr>
          <a:xfrm rot="-5400000">
            <a:off x="5275050" y="3098500"/>
            <a:ext cx="2155800" cy="13674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0" name="Google Shape;200;g8db35be8fa_2_6"/>
          <p:cNvCxnSpPr/>
          <p:nvPr/>
        </p:nvCxnSpPr>
        <p:spPr>
          <a:xfrm flipH="1" rot="-5400000">
            <a:off x="4946725" y="2819700"/>
            <a:ext cx="3471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g8db35be8fa_2_6"/>
          <p:cNvCxnSpPr/>
          <p:nvPr/>
        </p:nvCxnSpPr>
        <p:spPr>
          <a:xfrm>
            <a:off x="5137775" y="2971975"/>
            <a:ext cx="5571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g8db35be8fa_2_6"/>
          <p:cNvCxnSpPr/>
          <p:nvPr/>
        </p:nvCxnSpPr>
        <p:spPr>
          <a:xfrm flipH="1" rot="-5400000">
            <a:off x="6027150" y="2819700"/>
            <a:ext cx="3471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g8db35be8fa_2_6"/>
          <p:cNvCxnSpPr/>
          <p:nvPr/>
        </p:nvCxnSpPr>
        <p:spPr>
          <a:xfrm>
            <a:off x="5643300" y="2971975"/>
            <a:ext cx="5571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g8db35be8fa_2_6"/>
          <p:cNvCxnSpPr/>
          <p:nvPr/>
        </p:nvCxnSpPr>
        <p:spPr>
          <a:xfrm flipH="1">
            <a:off x="5632000" y="2970975"/>
            <a:ext cx="12900" cy="29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" name="Google Shape;205;g8db35be8fa_2_6"/>
          <p:cNvCxnSpPr>
            <a:stCxn id="192" idx="2"/>
          </p:cNvCxnSpPr>
          <p:nvPr/>
        </p:nvCxnSpPr>
        <p:spPr>
          <a:xfrm flipH="1" rot="-5400000">
            <a:off x="7910350" y="4680225"/>
            <a:ext cx="286200" cy="8415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g8db35be8fa_2_6"/>
          <p:cNvCxnSpPr/>
          <p:nvPr/>
        </p:nvCxnSpPr>
        <p:spPr>
          <a:xfrm rot="10800000">
            <a:off x="8448400" y="2672175"/>
            <a:ext cx="0" cy="257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" name="Google Shape;207;g8db35be8fa_2_6"/>
          <p:cNvCxnSpPr>
            <a:stCxn id="192" idx="0"/>
          </p:cNvCxnSpPr>
          <p:nvPr/>
        </p:nvCxnSpPr>
        <p:spPr>
          <a:xfrm flipH="1" rot="10800000">
            <a:off x="7632700" y="2696475"/>
            <a:ext cx="3900" cy="43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208" name="Google Shape;208;g8db35be8fa_2_6"/>
          <p:cNvGrpSpPr/>
          <p:nvPr/>
        </p:nvGrpSpPr>
        <p:grpSpPr>
          <a:xfrm>
            <a:off x="2436050" y="3875600"/>
            <a:ext cx="379800" cy="73200"/>
            <a:chOff x="2450950" y="3986050"/>
            <a:chExt cx="379800" cy="73200"/>
          </a:xfrm>
        </p:grpSpPr>
        <p:sp>
          <p:nvSpPr>
            <p:cNvPr id="209" name="Google Shape;209;g8db35be8fa_2_6"/>
            <p:cNvSpPr/>
            <p:nvPr/>
          </p:nvSpPr>
          <p:spPr>
            <a:xfrm>
              <a:off x="2755750" y="3986050"/>
              <a:ext cx="75000" cy="73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8db35be8fa_2_6"/>
            <p:cNvSpPr/>
            <p:nvPr/>
          </p:nvSpPr>
          <p:spPr>
            <a:xfrm>
              <a:off x="2603350" y="3986050"/>
              <a:ext cx="75000" cy="73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8db35be8fa_2_6"/>
            <p:cNvSpPr/>
            <p:nvPr/>
          </p:nvSpPr>
          <p:spPr>
            <a:xfrm>
              <a:off x="2450950" y="3986050"/>
              <a:ext cx="75000" cy="73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g8db35be8fa_2_6"/>
          <p:cNvGrpSpPr/>
          <p:nvPr/>
        </p:nvGrpSpPr>
        <p:grpSpPr>
          <a:xfrm>
            <a:off x="8623150" y="3986050"/>
            <a:ext cx="379800" cy="73200"/>
            <a:chOff x="2450950" y="3986050"/>
            <a:chExt cx="379800" cy="73200"/>
          </a:xfrm>
        </p:grpSpPr>
        <p:sp>
          <p:nvSpPr>
            <p:cNvPr id="213" name="Google Shape;213;g8db35be8fa_2_6"/>
            <p:cNvSpPr/>
            <p:nvPr/>
          </p:nvSpPr>
          <p:spPr>
            <a:xfrm>
              <a:off x="2755750" y="3986050"/>
              <a:ext cx="75000" cy="73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g8db35be8fa_2_6"/>
            <p:cNvSpPr/>
            <p:nvPr/>
          </p:nvSpPr>
          <p:spPr>
            <a:xfrm>
              <a:off x="2603350" y="3986050"/>
              <a:ext cx="75000" cy="73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8db35be8fa_2_6"/>
            <p:cNvSpPr/>
            <p:nvPr/>
          </p:nvSpPr>
          <p:spPr>
            <a:xfrm>
              <a:off x="2450950" y="3986050"/>
              <a:ext cx="75000" cy="732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g8db35be8fa_2_6"/>
          <p:cNvSpPr/>
          <p:nvPr/>
        </p:nvSpPr>
        <p:spPr>
          <a:xfrm>
            <a:off x="1594475" y="3075688"/>
            <a:ext cx="686700" cy="182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g8db35be8fa_2_6"/>
          <p:cNvCxnSpPr>
            <a:stCxn id="216" idx="2"/>
          </p:cNvCxnSpPr>
          <p:nvPr/>
        </p:nvCxnSpPr>
        <p:spPr>
          <a:xfrm flipH="1" rot="5400000">
            <a:off x="474575" y="3442138"/>
            <a:ext cx="2213700" cy="712800"/>
          </a:xfrm>
          <a:prstGeom prst="bentConnector3">
            <a:avLst>
              <a:gd fmla="val -10757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8" name="Google Shape;218;g8db35be8fa_2_6"/>
          <p:cNvCxnSpPr>
            <a:stCxn id="216" idx="0"/>
          </p:cNvCxnSpPr>
          <p:nvPr/>
        </p:nvCxnSpPr>
        <p:spPr>
          <a:xfrm flipH="1" rot="10800000">
            <a:off x="1937825" y="2680888"/>
            <a:ext cx="7500" cy="39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9" name="Google Shape;219;g8db35be8fa_2_6"/>
          <p:cNvSpPr/>
          <p:nvPr/>
        </p:nvSpPr>
        <p:spPr>
          <a:xfrm>
            <a:off x="9118150" y="3128175"/>
            <a:ext cx="686700" cy="182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g8db35be8fa_2_6"/>
          <p:cNvCxnSpPr>
            <a:stCxn id="219" idx="2"/>
          </p:cNvCxnSpPr>
          <p:nvPr/>
        </p:nvCxnSpPr>
        <p:spPr>
          <a:xfrm flipH="1" rot="-5400000">
            <a:off x="9739150" y="4680225"/>
            <a:ext cx="286200" cy="8415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g8db35be8fa_2_6"/>
          <p:cNvCxnSpPr/>
          <p:nvPr/>
        </p:nvCxnSpPr>
        <p:spPr>
          <a:xfrm rot="10800000">
            <a:off x="10277200" y="2672175"/>
            <a:ext cx="0" cy="257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" name="Google Shape;222;g8db35be8fa_2_6"/>
          <p:cNvCxnSpPr>
            <a:stCxn id="219" idx="0"/>
          </p:cNvCxnSpPr>
          <p:nvPr/>
        </p:nvCxnSpPr>
        <p:spPr>
          <a:xfrm flipH="1" rot="10800000">
            <a:off x="9461500" y="2696475"/>
            <a:ext cx="3900" cy="43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db35be8fa_3_272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ESTRUTURA_SUPERESCALAR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8" name="Google Shape;228;g8db35be8fa_3_272"/>
          <p:cNvPicPr preferRelativeResize="0"/>
          <p:nvPr/>
        </p:nvPicPr>
        <p:blipFill rotWithShape="1">
          <a:blip r:embed="rId3">
            <a:alphaModFix/>
          </a:blip>
          <a:srcRect b="18593" l="34515" r="40637" t="24319"/>
          <a:stretch/>
        </p:blipFill>
        <p:spPr>
          <a:xfrm>
            <a:off x="3273225" y="966900"/>
            <a:ext cx="4354825" cy="562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" name="Google Shape;233;p3"/>
          <p:cNvGraphicFramePr/>
          <p:nvPr/>
        </p:nvGraphicFramePr>
        <p:xfrm>
          <a:off x="668420" y="25645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{0A842625-C4A7-4D4F-8911-154F3D71CC0D}</a:tableStyleId>
              </a:tblPr>
              <a:tblGrid>
                <a:gridCol w="616725"/>
                <a:gridCol w="616725"/>
              </a:tblGrid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081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4" name="Google Shape;234;p3"/>
          <p:cNvGraphicFramePr/>
          <p:nvPr/>
        </p:nvGraphicFramePr>
        <p:xfrm>
          <a:off x="5440947" y="25765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{0A842625-C4A7-4D4F-8911-154F3D71CC0D}</a:tableStyleId>
              </a:tblPr>
              <a:tblGrid>
                <a:gridCol w="530725"/>
                <a:gridCol w="530725"/>
                <a:gridCol w="530725"/>
              </a:tblGrid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CC2E5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081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5" name="Google Shape;235;p3"/>
          <p:cNvGraphicFramePr/>
          <p:nvPr/>
        </p:nvGraphicFramePr>
        <p:xfrm>
          <a:off x="8515403" y="25424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{0A842625-C4A7-4D4F-8911-154F3D71CC0D}</a:tableStyleId>
              </a:tblPr>
              <a:tblGrid>
                <a:gridCol w="530725"/>
                <a:gridCol w="530725"/>
              </a:tblGrid>
              <a:tr h="47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92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7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7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DC3E6"/>
                    </a:solidFill>
                  </a:tcPr>
                </a:tc>
              </a:tr>
              <a:tr h="473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6A6A6"/>
                    </a:solidFill>
                  </a:tcPr>
                </a:tc>
              </a:tr>
              <a:tr h="473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73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73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36" name="Google Shape;236;p3"/>
          <p:cNvGraphicFramePr/>
          <p:nvPr/>
        </p:nvGraphicFramePr>
        <p:xfrm>
          <a:off x="3075126" y="25645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{0A842625-C4A7-4D4F-8911-154F3D71CC0D}</a:tableStyleId>
              </a:tblPr>
              <a:tblGrid>
                <a:gridCol w="1058325"/>
              </a:tblGrid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I1 , I2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A8D08C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I3 , I4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CC2E5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I4 , I5 , I6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4B081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I5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889DB"/>
                    </a:solidFill>
                  </a:tcPr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3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7" name="Google Shape;237;p3"/>
          <p:cNvSpPr txBox="1"/>
          <p:nvPr/>
        </p:nvSpPr>
        <p:spPr>
          <a:xfrm>
            <a:off x="361973" y="1825062"/>
            <a:ext cx="22845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Decodificação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"/>
          <p:cNvSpPr txBox="1"/>
          <p:nvPr/>
        </p:nvSpPr>
        <p:spPr>
          <a:xfrm>
            <a:off x="3130267" y="1806833"/>
            <a:ext cx="17494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Buffer</a:t>
            </a:r>
            <a:endParaRPr/>
          </a:p>
        </p:txBody>
      </p:sp>
      <p:sp>
        <p:nvSpPr>
          <p:cNvPr id="239" name="Google Shape;239;p3"/>
          <p:cNvSpPr txBox="1"/>
          <p:nvPr/>
        </p:nvSpPr>
        <p:spPr>
          <a:xfrm>
            <a:off x="5440947" y="1806833"/>
            <a:ext cx="17494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Execução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"/>
          <p:cNvSpPr txBox="1"/>
          <p:nvPr/>
        </p:nvSpPr>
        <p:spPr>
          <a:xfrm>
            <a:off x="8312819" y="1806833"/>
            <a:ext cx="17494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Escrita</a:t>
            </a:r>
            <a:endParaRPr/>
          </a:p>
        </p:txBody>
      </p:sp>
      <p:sp>
        <p:nvSpPr>
          <p:cNvPr id="241" name="Google Shape;241;p3"/>
          <p:cNvSpPr txBox="1"/>
          <p:nvPr/>
        </p:nvSpPr>
        <p:spPr>
          <a:xfrm>
            <a:off x="10442512" y="1814596"/>
            <a:ext cx="17494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"/>
          <p:cNvSpPr txBox="1"/>
          <p:nvPr/>
        </p:nvSpPr>
        <p:spPr>
          <a:xfrm>
            <a:off x="10746976" y="2452817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"/>
          <p:cNvSpPr txBox="1"/>
          <p:nvPr/>
        </p:nvSpPr>
        <p:spPr>
          <a:xfrm>
            <a:off x="10746976" y="2921168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"/>
          <p:cNvSpPr txBox="1"/>
          <p:nvPr/>
        </p:nvSpPr>
        <p:spPr>
          <a:xfrm>
            <a:off x="10746976" y="3389519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"/>
          <p:cNvSpPr txBox="1"/>
          <p:nvPr/>
        </p:nvSpPr>
        <p:spPr>
          <a:xfrm>
            <a:off x="10746976" y="3857870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"/>
          <p:cNvSpPr txBox="1"/>
          <p:nvPr/>
        </p:nvSpPr>
        <p:spPr>
          <a:xfrm>
            <a:off x="10746976" y="4326221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"/>
          <p:cNvSpPr txBox="1"/>
          <p:nvPr/>
        </p:nvSpPr>
        <p:spPr>
          <a:xfrm>
            <a:off x="10746976" y="4848077"/>
            <a:ext cx="54543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SUPERESCALAR_FORA_DE_ORDEM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db35be8fa_3_311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THREADS_101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5" name="Google Shape;255;g8db35be8fa_3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25" y="2490875"/>
            <a:ext cx="3747999" cy="265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8db35be8fa_3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325" y="2420400"/>
            <a:ext cx="3747999" cy="265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8db35be8fa_3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25" y="2420400"/>
            <a:ext cx="3747999" cy="26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THREADS_101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p4"/>
          <p:cNvSpPr txBox="1"/>
          <p:nvPr/>
        </p:nvSpPr>
        <p:spPr>
          <a:xfrm>
            <a:off x="857525" y="1424275"/>
            <a:ext cx="47493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Estrutura de um thread: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1217550" y="2092925"/>
            <a:ext cx="6600900" cy="44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"/>
          <p:cNvSpPr/>
          <p:nvPr/>
        </p:nvSpPr>
        <p:spPr>
          <a:xfrm>
            <a:off x="2383425" y="2675850"/>
            <a:ext cx="1714500" cy="20574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SEGMENTO DE ESTADO DA THREAD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(TSS)</a:t>
            </a:r>
            <a:endParaRPr b="1" sz="1600"/>
          </a:p>
        </p:txBody>
      </p:sp>
      <p:sp>
        <p:nvSpPr>
          <p:cNvPr id="267" name="Google Shape;267;p4"/>
          <p:cNvSpPr/>
          <p:nvPr/>
        </p:nvSpPr>
        <p:spPr>
          <a:xfrm>
            <a:off x="2374925" y="5281900"/>
            <a:ext cx="1714500" cy="531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REGISTRADOR DE THREAD</a:t>
            </a:r>
            <a:endParaRPr b="1" sz="1500"/>
          </a:p>
        </p:txBody>
      </p:sp>
      <p:cxnSp>
        <p:nvCxnSpPr>
          <p:cNvPr id="268" name="Google Shape;268;p4"/>
          <p:cNvCxnSpPr>
            <a:stCxn id="267" idx="1"/>
          </p:cNvCxnSpPr>
          <p:nvPr/>
        </p:nvCxnSpPr>
        <p:spPr>
          <a:xfrm rot="10800000">
            <a:off x="1817525" y="4229500"/>
            <a:ext cx="557400" cy="13182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4"/>
          <p:cNvCxnSpPr/>
          <p:nvPr/>
        </p:nvCxnSpPr>
        <p:spPr>
          <a:xfrm>
            <a:off x="1834800" y="4253200"/>
            <a:ext cx="514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70" name="Google Shape;270;p4"/>
          <p:cNvGrpSpPr/>
          <p:nvPr/>
        </p:nvGrpSpPr>
        <p:grpSpPr>
          <a:xfrm>
            <a:off x="5664738" y="2596550"/>
            <a:ext cx="1765800" cy="2136700"/>
            <a:chOff x="5673313" y="2412300"/>
            <a:chExt cx="1765800" cy="2136700"/>
          </a:xfrm>
        </p:grpSpPr>
        <p:sp>
          <p:nvSpPr>
            <p:cNvPr id="271" name="Google Shape;271;p4"/>
            <p:cNvSpPr/>
            <p:nvPr/>
          </p:nvSpPr>
          <p:spPr>
            <a:xfrm>
              <a:off x="5673313" y="2412300"/>
              <a:ext cx="1765800" cy="591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/>
                <a:t>SEGMENTO DE CÓDIGO</a:t>
              </a:r>
              <a:endParaRPr b="1"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5673313" y="3184850"/>
              <a:ext cx="1765800" cy="591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/>
                <a:t>SEGMENTO DE DADOS</a:t>
              </a:r>
              <a:endParaRPr b="1"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5673313" y="3957400"/>
              <a:ext cx="1765800" cy="5916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/>
                <a:t>SEGMENTO DE PILHA</a:t>
              </a:r>
              <a:endParaRPr b="1"/>
            </a:p>
          </p:txBody>
        </p:sp>
      </p:grpSp>
      <p:cxnSp>
        <p:nvCxnSpPr>
          <p:cNvPr id="274" name="Google Shape;274;p4"/>
          <p:cNvCxnSpPr>
            <a:endCxn id="271" idx="1"/>
          </p:cNvCxnSpPr>
          <p:nvPr/>
        </p:nvCxnSpPr>
        <p:spPr>
          <a:xfrm>
            <a:off x="4119438" y="2892350"/>
            <a:ext cx="1545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"/>
          <p:cNvCxnSpPr>
            <a:stCxn id="266" idx="3"/>
            <a:endCxn id="272" idx="1"/>
          </p:cNvCxnSpPr>
          <p:nvPr/>
        </p:nvCxnSpPr>
        <p:spPr>
          <a:xfrm flipH="1" rot="10800000">
            <a:off x="4097925" y="3664950"/>
            <a:ext cx="1566900" cy="3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4"/>
          <p:cNvCxnSpPr>
            <a:endCxn id="273" idx="1"/>
          </p:cNvCxnSpPr>
          <p:nvPr/>
        </p:nvCxnSpPr>
        <p:spPr>
          <a:xfrm>
            <a:off x="4110738" y="4409550"/>
            <a:ext cx="1554000" cy="2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b35be8fa_3_253"/>
          <p:cNvSpPr txBox="1"/>
          <p:nvPr/>
        </p:nvSpPr>
        <p:spPr>
          <a:xfrm>
            <a:off x="0" y="11505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THREADS_101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g8db35be8fa_3_2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3" name="Google Shape;283;g8db35be8fa_3_253"/>
          <p:cNvPicPr preferRelativeResize="0"/>
          <p:nvPr/>
        </p:nvPicPr>
        <p:blipFill rotWithShape="1">
          <a:blip r:embed="rId3">
            <a:alphaModFix/>
          </a:blip>
          <a:srcRect b="7527" l="36207" r="11657" t="20649"/>
          <a:stretch/>
        </p:blipFill>
        <p:spPr>
          <a:xfrm>
            <a:off x="2066260" y="947850"/>
            <a:ext cx="7605840" cy="5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db35be8fa_3_495"/>
          <p:cNvSpPr txBox="1"/>
          <p:nvPr/>
        </p:nvSpPr>
        <p:spPr>
          <a:xfrm>
            <a:off x="0" y="11505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THREADS_101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g8db35be8fa_3_4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0" name="Google Shape;290;g8db35be8fa_3_495"/>
          <p:cNvPicPr preferRelativeResize="0"/>
          <p:nvPr/>
        </p:nvPicPr>
        <p:blipFill rotWithShape="1">
          <a:blip r:embed="rId3">
            <a:alphaModFix/>
          </a:blip>
          <a:srcRect b="45242" l="4633" r="60606" t="24476"/>
          <a:stretch/>
        </p:blipFill>
        <p:spPr>
          <a:xfrm>
            <a:off x="305300" y="2238575"/>
            <a:ext cx="11048501" cy="31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db35be8fa_3_344"/>
          <p:cNvSpPr txBox="1"/>
          <p:nvPr/>
        </p:nvSpPr>
        <p:spPr>
          <a:xfrm>
            <a:off x="0" y="11505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THREADS_101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g8db35be8fa_3_3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7" name="Google Shape;297;g8db35be8fa_3_344"/>
          <p:cNvPicPr preferRelativeResize="0"/>
          <p:nvPr/>
        </p:nvPicPr>
        <p:blipFill rotWithShape="1">
          <a:blip r:embed="rId3">
            <a:alphaModFix/>
          </a:blip>
          <a:srcRect b="25123" l="32803" r="14744" t="36385"/>
          <a:stretch/>
        </p:blipFill>
        <p:spPr>
          <a:xfrm>
            <a:off x="755501" y="1471675"/>
            <a:ext cx="1101212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MOTIVAÇÃO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575" y="1157725"/>
            <a:ext cx="7148849" cy="555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db35be8fa_3_1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3" name="Google Shape;303;g8db35be8fa_3_152"/>
          <p:cNvSpPr txBox="1"/>
          <p:nvPr/>
        </p:nvSpPr>
        <p:spPr>
          <a:xfrm>
            <a:off x="446000" y="429825"/>
            <a:ext cx="5434800" cy="1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100">
                <a:latin typeface="Calibri"/>
                <a:ea typeface="Calibri"/>
                <a:cs typeface="Calibri"/>
                <a:sym typeface="Calibri"/>
              </a:rPr>
              <a:t>MULTITASKING</a:t>
            </a:r>
            <a:endParaRPr b="1" sz="5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8db35be8fa_3_152"/>
          <p:cNvSpPr/>
          <p:nvPr/>
        </p:nvSpPr>
        <p:spPr>
          <a:xfrm>
            <a:off x="429600" y="1955725"/>
            <a:ext cx="10897800" cy="255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8db35be8fa_3_152"/>
          <p:cNvSpPr/>
          <p:nvPr/>
        </p:nvSpPr>
        <p:spPr>
          <a:xfrm>
            <a:off x="429600" y="1955725"/>
            <a:ext cx="2058600" cy="2554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TASK 1</a:t>
            </a:r>
            <a:endParaRPr b="1" sz="2500"/>
          </a:p>
        </p:txBody>
      </p:sp>
      <p:sp>
        <p:nvSpPr>
          <p:cNvPr id="306" name="Google Shape;306;g8db35be8fa_3_152"/>
          <p:cNvSpPr/>
          <p:nvPr/>
        </p:nvSpPr>
        <p:spPr>
          <a:xfrm>
            <a:off x="2639400" y="1955725"/>
            <a:ext cx="2058600" cy="2554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TASK 2</a:t>
            </a:r>
            <a:endParaRPr b="1" sz="2500"/>
          </a:p>
        </p:txBody>
      </p:sp>
      <p:sp>
        <p:nvSpPr>
          <p:cNvPr id="307" name="Google Shape;307;g8db35be8fa_3_152"/>
          <p:cNvSpPr/>
          <p:nvPr/>
        </p:nvSpPr>
        <p:spPr>
          <a:xfrm>
            <a:off x="4849200" y="1955725"/>
            <a:ext cx="2058600" cy="2554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TASK 3</a:t>
            </a:r>
            <a:endParaRPr b="1" sz="2500"/>
          </a:p>
        </p:txBody>
      </p:sp>
      <p:sp>
        <p:nvSpPr>
          <p:cNvPr id="308" name="Google Shape;308;g8db35be8fa_3_152"/>
          <p:cNvSpPr/>
          <p:nvPr/>
        </p:nvSpPr>
        <p:spPr>
          <a:xfrm>
            <a:off x="7059000" y="1955725"/>
            <a:ext cx="2058600" cy="2554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TASK 1</a:t>
            </a:r>
            <a:endParaRPr b="1" sz="2500"/>
          </a:p>
        </p:txBody>
      </p:sp>
      <p:sp>
        <p:nvSpPr>
          <p:cNvPr id="309" name="Google Shape;309;g8db35be8fa_3_152"/>
          <p:cNvSpPr/>
          <p:nvPr/>
        </p:nvSpPr>
        <p:spPr>
          <a:xfrm>
            <a:off x="9268800" y="1955725"/>
            <a:ext cx="2058600" cy="2554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TASK 4</a:t>
            </a:r>
            <a:endParaRPr b="1" sz="2500"/>
          </a:p>
        </p:txBody>
      </p:sp>
      <p:cxnSp>
        <p:nvCxnSpPr>
          <p:cNvPr id="310" name="Google Shape;310;g8db35be8fa_3_152"/>
          <p:cNvCxnSpPr/>
          <p:nvPr/>
        </p:nvCxnSpPr>
        <p:spPr>
          <a:xfrm rot="10800000">
            <a:off x="2588950" y="4493250"/>
            <a:ext cx="0" cy="9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g8db35be8fa_3_152"/>
          <p:cNvSpPr txBox="1"/>
          <p:nvPr/>
        </p:nvSpPr>
        <p:spPr>
          <a:xfrm>
            <a:off x="857450" y="5470450"/>
            <a:ext cx="31032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Troca de Task (task switch)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g8db35be8fa_3_152"/>
          <p:cNvCxnSpPr/>
          <p:nvPr/>
        </p:nvCxnSpPr>
        <p:spPr>
          <a:xfrm rot="10800000">
            <a:off x="5789350" y="4569450"/>
            <a:ext cx="0" cy="9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g8db35be8fa_3_152"/>
          <p:cNvSpPr txBox="1"/>
          <p:nvPr/>
        </p:nvSpPr>
        <p:spPr>
          <a:xfrm>
            <a:off x="4743650" y="5546650"/>
            <a:ext cx="2388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Task 3 é finalizada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g8db35be8fa_3_152"/>
          <p:cNvCxnSpPr/>
          <p:nvPr/>
        </p:nvCxnSpPr>
        <p:spPr>
          <a:xfrm rot="10800000">
            <a:off x="10285150" y="4569450"/>
            <a:ext cx="0" cy="94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g8db35be8fa_3_152"/>
          <p:cNvSpPr txBox="1"/>
          <p:nvPr/>
        </p:nvSpPr>
        <p:spPr>
          <a:xfrm>
            <a:off x="9239450" y="5546650"/>
            <a:ext cx="2388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Task 4 é iniciada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b35be8fa_3_1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1" name="Google Shape;321;g8db35be8fa_3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325" y="0"/>
            <a:ext cx="6049900" cy="672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db35be8fa_3_1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7" name="Google Shape;327;g8db35be8fa_3_171"/>
          <p:cNvSpPr txBox="1"/>
          <p:nvPr/>
        </p:nvSpPr>
        <p:spPr>
          <a:xfrm>
            <a:off x="480275" y="481250"/>
            <a:ext cx="50748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latin typeface="Calibri"/>
                <a:ea typeface="Calibri"/>
                <a:cs typeface="Calibri"/>
                <a:sym typeface="Calibri"/>
              </a:rPr>
              <a:t>TSS DESCRIPTOR</a:t>
            </a:r>
            <a:endParaRPr b="1" sz="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8db35be8fa_3_171"/>
          <p:cNvSpPr/>
          <p:nvPr/>
        </p:nvSpPr>
        <p:spPr>
          <a:xfrm>
            <a:off x="823150" y="1955725"/>
            <a:ext cx="10372800" cy="14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9" name="Google Shape;329;g8db35be8fa_3_171"/>
          <p:cNvSpPr/>
          <p:nvPr/>
        </p:nvSpPr>
        <p:spPr>
          <a:xfrm>
            <a:off x="823150" y="3555925"/>
            <a:ext cx="10372800" cy="14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0" name="Google Shape;330;g8db35be8fa_3_171"/>
          <p:cNvSpPr/>
          <p:nvPr/>
        </p:nvSpPr>
        <p:spPr>
          <a:xfrm>
            <a:off x="798400" y="1955725"/>
            <a:ext cx="2091600" cy="1474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BASE ADDRESS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(24 - 31)</a:t>
            </a:r>
            <a:endParaRPr b="1"/>
          </a:p>
        </p:txBody>
      </p:sp>
      <p:sp>
        <p:nvSpPr>
          <p:cNvPr id="331" name="Google Shape;331;g8db35be8fa_3_171"/>
          <p:cNvSpPr/>
          <p:nvPr/>
        </p:nvSpPr>
        <p:spPr>
          <a:xfrm>
            <a:off x="798400" y="3555925"/>
            <a:ext cx="5074800" cy="1474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BASE ADDRESS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(0 - 15)</a:t>
            </a:r>
            <a:endParaRPr b="1"/>
          </a:p>
        </p:txBody>
      </p:sp>
      <p:sp>
        <p:nvSpPr>
          <p:cNvPr id="332" name="Google Shape;332;g8db35be8fa_3_171"/>
          <p:cNvSpPr/>
          <p:nvPr/>
        </p:nvSpPr>
        <p:spPr>
          <a:xfrm>
            <a:off x="5863800" y="3555925"/>
            <a:ext cx="5332200" cy="1474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LIMIT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(0 - 15)</a:t>
            </a:r>
            <a:endParaRPr b="1"/>
          </a:p>
        </p:txBody>
      </p:sp>
      <p:sp>
        <p:nvSpPr>
          <p:cNvPr id="333" name="Google Shape;333;g8db35be8fa_3_171"/>
          <p:cNvSpPr/>
          <p:nvPr/>
        </p:nvSpPr>
        <p:spPr>
          <a:xfrm>
            <a:off x="2855800" y="1955725"/>
            <a:ext cx="402000" cy="147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</a:t>
            </a:r>
            <a:endParaRPr b="1"/>
          </a:p>
        </p:txBody>
      </p:sp>
      <p:sp>
        <p:nvSpPr>
          <p:cNvPr id="334" name="Google Shape;334;g8db35be8fa_3_171"/>
          <p:cNvSpPr/>
          <p:nvPr/>
        </p:nvSpPr>
        <p:spPr>
          <a:xfrm>
            <a:off x="3236800" y="1955725"/>
            <a:ext cx="402000" cy="147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00</a:t>
            </a:r>
            <a:endParaRPr b="1"/>
          </a:p>
        </p:txBody>
      </p:sp>
      <p:sp>
        <p:nvSpPr>
          <p:cNvPr id="335" name="Google Shape;335;g8db35be8fa_3_171"/>
          <p:cNvSpPr/>
          <p:nvPr/>
        </p:nvSpPr>
        <p:spPr>
          <a:xfrm>
            <a:off x="3617800" y="1955725"/>
            <a:ext cx="402000" cy="147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AVL</a:t>
            </a:r>
            <a:endParaRPr b="1" sz="1300"/>
          </a:p>
        </p:txBody>
      </p:sp>
      <p:sp>
        <p:nvSpPr>
          <p:cNvPr id="336" name="Google Shape;336;g8db35be8fa_3_171"/>
          <p:cNvSpPr/>
          <p:nvPr/>
        </p:nvSpPr>
        <p:spPr>
          <a:xfrm>
            <a:off x="3985600" y="1955725"/>
            <a:ext cx="1887600" cy="1474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LIMIT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(16 - 19)</a:t>
            </a:r>
            <a:endParaRPr b="1"/>
          </a:p>
        </p:txBody>
      </p:sp>
      <p:sp>
        <p:nvSpPr>
          <p:cNvPr id="337" name="Google Shape;337;g8db35be8fa_3_171"/>
          <p:cNvSpPr/>
          <p:nvPr/>
        </p:nvSpPr>
        <p:spPr>
          <a:xfrm>
            <a:off x="5863800" y="1955725"/>
            <a:ext cx="402000" cy="147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</a:t>
            </a:r>
            <a:endParaRPr b="1"/>
          </a:p>
        </p:txBody>
      </p:sp>
      <p:sp>
        <p:nvSpPr>
          <p:cNvPr id="338" name="Google Shape;338;g8db35be8fa_3_171"/>
          <p:cNvSpPr/>
          <p:nvPr/>
        </p:nvSpPr>
        <p:spPr>
          <a:xfrm>
            <a:off x="6244800" y="1955725"/>
            <a:ext cx="645600" cy="147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DPL</a:t>
            </a:r>
            <a:endParaRPr b="1"/>
          </a:p>
        </p:txBody>
      </p:sp>
      <p:sp>
        <p:nvSpPr>
          <p:cNvPr id="339" name="Google Shape;339;g8db35be8fa_3_171"/>
          <p:cNvSpPr/>
          <p:nvPr/>
        </p:nvSpPr>
        <p:spPr>
          <a:xfrm>
            <a:off x="6854400" y="1955725"/>
            <a:ext cx="645600" cy="147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010</a:t>
            </a:r>
            <a:endParaRPr b="1"/>
          </a:p>
        </p:txBody>
      </p:sp>
      <p:sp>
        <p:nvSpPr>
          <p:cNvPr id="340" name="Google Shape;340;g8db35be8fa_3_171"/>
          <p:cNvSpPr/>
          <p:nvPr/>
        </p:nvSpPr>
        <p:spPr>
          <a:xfrm>
            <a:off x="7464000" y="1955725"/>
            <a:ext cx="402000" cy="147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</a:t>
            </a:r>
            <a:endParaRPr b="1"/>
          </a:p>
        </p:txBody>
      </p:sp>
      <p:sp>
        <p:nvSpPr>
          <p:cNvPr id="341" name="Google Shape;341;g8db35be8fa_3_171"/>
          <p:cNvSpPr/>
          <p:nvPr/>
        </p:nvSpPr>
        <p:spPr>
          <a:xfrm>
            <a:off x="7845000" y="1955725"/>
            <a:ext cx="402000" cy="147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1</a:t>
            </a:r>
            <a:endParaRPr b="1"/>
          </a:p>
        </p:txBody>
      </p:sp>
      <p:sp>
        <p:nvSpPr>
          <p:cNvPr id="342" name="Google Shape;342;g8db35be8fa_3_171"/>
          <p:cNvSpPr/>
          <p:nvPr/>
        </p:nvSpPr>
        <p:spPr>
          <a:xfrm>
            <a:off x="8247000" y="1955725"/>
            <a:ext cx="2949000" cy="1474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BASE ADDRESS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(16 - 23)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db35be8fa_3_1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8" name="Google Shape;348;g8db35be8fa_3_196"/>
          <p:cNvSpPr txBox="1"/>
          <p:nvPr/>
        </p:nvSpPr>
        <p:spPr>
          <a:xfrm>
            <a:off x="480275" y="481250"/>
            <a:ext cx="50748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latin typeface="Calibri"/>
                <a:ea typeface="Calibri"/>
                <a:cs typeface="Calibri"/>
                <a:sym typeface="Calibri"/>
              </a:rPr>
              <a:t>TASK REGISTER</a:t>
            </a:r>
            <a:endParaRPr b="1" sz="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8db35be8fa_3_196"/>
          <p:cNvSpPr/>
          <p:nvPr/>
        </p:nvSpPr>
        <p:spPr>
          <a:xfrm>
            <a:off x="823150" y="2412925"/>
            <a:ext cx="10372800" cy="147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0" name="Google Shape;350;g8db35be8fa_3_196"/>
          <p:cNvSpPr/>
          <p:nvPr/>
        </p:nvSpPr>
        <p:spPr>
          <a:xfrm>
            <a:off x="798400" y="2412925"/>
            <a:ext cx="3343200" cy="14745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chemeClr val="dk1"/>
                </a:solidFill>
              </a:rPr>
              <a:t>SELECTOR</a:t>
            </a:r>
            <a:endParaRPr b="1" sz="3100"/>
          </a:p>
        </p:txBody>
      </p:sp>
      <p:sp>
        <p:nvSpPr>
          <p:cNvPr id="351" name="Google Shape;351;g8db35be8fa_3_196"/>
          <p:cNvSpPr/>
          <p:nvPr/>
        </p:nvSpPr>
        <p:spPr>
          <a:xfrm>
            <a:off x="7509700" y="2412925"/>
            <a:ext cx="3686400" cy="1474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chemeClr val="dk1"/>
                </a:solidFill>
              </a:rPr>
              <a:t>LIMIT</a:t>
            </a:r>
            <a:endParaRPr b="1" sz="3100"/>
          </a:p>
        </p:txBody>
      </p:sp>
      <p:sp>
        <p:nvSpPr>
          <p:cNvPr id="352" name="Google Shape;352;g8db35be8fa_3_196"/>
          <p:cNvSpPr/>
          <p:nvPr/>
        </p:nvSpPr>
        <p:spPr>
          <a:xfrm>
            <a:off x="4141600" y="2412925"/>
            <a:ext cx="3368100" cy="1474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chemeClr val="dk1"/>
                </a:solidFill>
              </a:rPr>
              <a:t>BASE ADDRESS</a:t>
            </a:r>
            <a:endParaRPr b="1" sz="3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CUDA_GPU</a:t>
            </a:r>
            <a:endParaRPr b="1"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2396900" y="1521891"/>
            <a:ext cx="6918000" cy="4531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8"/>
          <p:cNvSpPr txBox="1"/>
          <p:nvPr/>
        </p:nvSpPr>
        <p:spPr>
          <a:xfrm>
            <a:off x="4537229" y="14952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Rede / Grid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2613137" y="2236806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8"/>
          <p:cNvSpPr/>
          <p:nvPr/>
        </p:nvSpPr>
        <p:spPr>
          <a:xfrm>
            <a:off x="4893854" y="2236806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8"/>
          <p:cNvSpPr/>
          <p:nvPr/>
        </p:nvSpPr>
        <p:spPr>
          <a:xfrm>
            <a:off x="7174571" y="2236806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8"/>
          <p:cNvSpPr/>
          <p:nvPr/>
        </p:nvSpPr>
        <p:spPr>
          <a:xfrm>
            <a:off x="2609824" y="4155390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8"/>
          <p:cNvSpPr/>
          <p:nvPr/>
        </p:nvSpPr>
        <p:spPr>
          <a:xfrm>
            <a:off x="4890541" y="4155390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8"/>
          <p:cNvSpPr/>
          <p:nvPr/>
        </p:nvSpPr>
        <p:spPr>
          <a:xfrm>
            <a:off x="7171258" y="4155390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8"/>
          <p:cNvSpPr txBox="1"/>
          <p:nvPr/>
        </p:nvSpPr>
        <p:spPr>
          <a:xfrm>
            <a:off x="2472729" y="21606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Bloco(0,0)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 txBox="1"/>
          <p:nvPr/>
        </p:nvSpPr>
        <p:spPr>
          <a:xfrm>
            <a:off x="4823654" y="21606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Bloco(1,0)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"/>
          <p:cNvSpPr txBox="1"/>
          <p:nvPr/>
        </p:nvSpPr>
        <p:spPr>
          <a:xfrm>
            <a:off x="7098379" y="21606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Bloco(2,0)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8"/>
          <p:cNvSpPr txBox="1"/>
          <p:nvPr/>
        </p:nvSpPr>
        <p:spPr>
          <a:xfrm>
            <a:off x="2472729" y="40932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Bloco(0,1)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8"/>
          <p:cNvSpPr txBox="1"/>
          <p:nvPr/>
        </p:nvSpPr>
        <p:spPr>
          <a:xfrm>
            <a:off x="4821979" y="40932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Bloco(1,1)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8"/>
          <p:cNvSpPr txBox="1"/>
          <p:nvPr/>
        </p:nvSpPr>
        <p:spPr>
          <a:xfrm>
            <a:off x="7171266" y="40932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Bloco(2,1)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8"/>
          <p:cNvGrpSpPr/>
          <p:nvPr/>
        </p:nvGrpSpPr>
        <p:grpSpPr>
          <a:xfrm>
            <a:off x="2795277" y="2768211"/>
            <a:ext cx="149071" cy="1118080"/>
            <a:chOff x="10697000" y="1882225"/>
            <a:chExt cx="338875" cy="1467875"/>
          </a:xfrm>
        </p:grpSpPr>
        <p:sp>
          <p:nvSpPr>
            <p:cNvPr id="373" name="Google Shape;373;p8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8"/>
          <p:cNvGrpSpPr/>
          <p:nvPr/>
        </p:nvGrpSpPr>
        <p:grpSpPr>
          <a:xfrm>
            <a:off x="3276911" y="2768211"/>
            <a:ext cx="149071" cy="1118080"/>
            <a:chOff x="10697000" y="1882225"/>
            <a:chExt cx="338875" cy="1467875"/>
          </a:xfrm>
        </p:grpSpPr>
        <p:sp>
          <p:nvSpPr>
            <p:cNvPr id="376" name="Google Shape;376;p8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8"/>
          <p:cNvGrpSpPr/>
          <p:nvPr/>
        </p:nvGrpSpPr>
        <p:grpSpPr>
          <a:xfrm>
            <a:off x="3758544" y="2768211"/>
            <a:ext cx="149071" cy="1118080"/>
            <a:chOff x="10697000" y="1882225"/>
            <a:chExt cx="338875" cy="1467875"/>
          </a:xfrm>
        </p:grpSpPr>
        <p:sp>
          <p:nvSpPr>
            <p:cNvPr id="379" name="Google Shape;379;p8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8"/>
          <p:cNvGrpSpPr/>
          <p:nvPr/>
        </p:nvGrpSpPr>
        <p:grpSpPr>
          <a:xfrm>
            <a:off x="4240177" y="2768211"/>
            <a:ext cx="149071" cy="1118080"/>
            <a:chOff x="10697000" y="1882225"/>
            <a:chExt cx="338875" cy="1467875"/>
          </a:xfrm>
        </p:grpSpPr>
        <p:sp>
          <p:nvSpPr>
            <p:cNvPr id="382" name="Google Shape;382;p8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8"/>
          <p:cNvGrpSpPr/>
          <p:nvPr/>
        </p:nvGrpSpPr>
        <p:grpSpPr>
          <a:xfrm>
            <a:off x="5050952" y="2752661"/>
            <a:ext cx="1593971" cy="1118080"/>
            <a:chOff x="2774940" y="2783761"/>
            <a:chExt cx="1593971" cy="1118080"/>
          </a:xfrm>
        </p:grpSpPr>
        <p:grpSp>
          <p:nvGrpSpPr>
            <p:cNvPr id="385" name="Google Shape;385;p8"/>
            <p:cNvGrpSpPr/>
            <p:nvPr/>
          </p:nvGrpSpPr>
          <p:grpSpPr>
            <a:xfrm>
              <a:off x="2774940" y="2783761"/>
              <a:ext cx="149071" cy="1118080"/>
              <a:chOff x="10697000" y="1882225"/>
              <a:chExt cx="338875" cy="1467875"/>
            </a:xfrm>
          </p:grpSpPr>
          <p:sp>
            <p:nvSpPr>
              <p:cNvPr id="386" name="Google Shape;386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>
              <a:off x="3256573" y="2783761"/>
              <a:ext cx="149071" cy="1118080"/>
              <a:chOff x="10697000" y="1882225"/>
              <a:chExt cx="338875" cy="1467875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8"/>
            <p:cNvGrpSpPr/>
            <p:nvPr/>
          </p:nvGrpSpPr>
          <p:grpSpPr>
            <a:xfrm>
              <a:off x="3738206" y="2783761"/>
              <a:ext cx="149071" cy="1118080"/>
              <a:chOff x="10697000" y="1882225"/>
              <a:chExt cx="338875" cy="1467875"/>
            </a:xfrm>
          </p:grpSpPr>
          <p:sp>
            <p:nvSpPr>
              <p:cNvPr id="392" name="Google Shape;392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8"/>
            <p:cNvGrpSpPr/>
            <p:nvPr/>
          </p:nvGrpSpPr>
          <p:grpSpPr>
            <a:xfrm>
              <a:off x="4219840" y="2783761"/>
              <a:ext cx="149071" cy="1118080"/>
              <a:chOff x="10697000" y="1882225"/>
              <a:chExt cx="338875" cy="1467875"/>
            </a:xfrm>
          </p:grpSpPr>
          <p:sp>
            <p:nvSpPr>
              <p:cNvPr id="395" name="Google Shape;395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7" name="Google Shape;397;p8"/>
          <p:cNvGrpSpPr/>
          <p:nvPr/>
        </p:nvGrpSpPr>
        <p:grpSpPr>
          <a:xfrm>
            <a:off x="7322640" y="2752661"/>
            <a:ext cx="1593971" cy="1118080"/>
            <a:chOff x="2774940" y="2783761"/>
            <a:chExt cx="1593971" cy="1118080"/>
          </a:xfrm>
        </p:grpSpPr>
        <p:grpSp>
          <p:nvGrpSpPr>
            <p:cNvPr id="398" name="Google Shape;398;p8"/>
            <p:cNvGrpSpPr/>
            <p:nvPr/>
          </p:nvGrpSpPr>
          <p:grpSpPr>
            <a:xfrm>
              <a:off x="2774940" y="2783761"/>
              <a:ext cx="149071" cy="1118080"/>
              <a:chOff x="10697000" y="1882225"/>
              <a:chExt cx="338875" cy="1467875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8"/>
            <p:cNvGrpSpPr/>
            <p:nvPr/>
          </p:nvGrpSpPr>
          <p:grpSpPr>
            <a:xfrm>
              <a:off x="3256573" y="2783761"/>
              <a:ext cx="149071" cy="1118080"/>
              <a:chOff x="10697000" y="1882225"/>
              <a:chExt cx="338875" cy="1467875"/>
            </a:xfrm>
          </p:grpSpPr>
          <p:sp>
            <p:nvSpPr>
              <p:cNvPr id="402" name="Google Shape;402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" name="Google Shape;404;p8"/>
            <p:cNvGrpSpPr/>
            <p:nvPr/>
          </p:nvGrpSpPr>
          <p:grpSpPr>
            <a:xfrm>
              <a:off x="3738206" y="2783761"/>
              <a:ext cx="149071" cy="1118080"/>
              <a:chOff x="10697000" y="1882225"/>
              <a:chExt cx="338875" cy="1467875"/>
            </a:xfrm>
          </p:grpSpPr>
          <p:sp>
            <p:nvSpPr>
              <p:cNvPr id="405" name="Google Shape;405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8"/>
            <p:cNvGrpSpPr/>
            <p:nvPr/>
          </p:nvGrpSpPr>
          <p:grpSpPr>
            <a:xfrm>
              <a:off x="4219840" y="2783761"/>
              <a:ext cx="149071" cy="1118080"/>
              <a:chOff x="10697000" y="1882225"/>
              <a:chExt cx="338875" cy="1467875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0" name="Google Shape;410;p8"/>
          <p:cNvGrpSpPr/>
          <p:nvPr/>
        </p:nvGrpSpPr>
        <p:grpSpPr>
          <a:xfrm>
            <a:off x="2778240" y="4669711"/>
            <a:ext cx="1593971" cy="1118080"/>
            <a:chOff x="2774940" y="2783761"/>
            <a:chExt cx="1593971" cy="1118080"/>
          </a:xfrm>
        </p:grpSpPr>
        <p:grpSp>
          <p:nvGrpSpPr>
            <p:cNvPr id="411" name="Google Shape;411;p8"/>
            <p:cNvGrpSpPr/>
            <p:nvPr/>
          </p:nvGrpSpPr>
          <p:grpSpPr>
            <a:xfrm>
              <a:off x="2774940" y="2783761"/>
              <a:ext cx="149071" cy="1118080"/>
              <a:chOff x="10697000" y="1882225"/>
              <a:chExt cx="338875" cy="1467875"/>
            </a:xfrm>
          </p:grpSpPr>
          <p:sp>
            <p:nvSpPr>
              <p:cNvPr id="412" name="Google Shape;412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3256573" y="2783761"/>
              <a:ext cx="149071" cy="1118080"/>
              <a:chOff x="10697000" y="1882225"/>
              <a:chExt cx="338875" cy="14678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" name="Google Shape;417;p8"/>
            <p:cNvGrpSpPr/>
            <p:nvPr/>
          </p:nvGrpSpPr>
          <p:grpSpPr>
            <a:xfrm>
              <a:off x="3738206" y="2783761"/>
              <a:ext cx="149071" cy="1118080"/>
              <a:chOff x="10697000" y="1882225"/>
              <a:chExt cx="338875" cy="1467875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8"/>
            <p:cNvGrpSpPr/>
            <p:nvPr/>
          </p:nvGrpSpPr>
          <p:grpSpPr>
            <a:xfrm>
              <a:off x="4219840" y="2783761"/>
              <a:ext cx="149071" cy="1118080"/>
              <a:chOff x="10697000" y="1882225"/>
              <a:chExt cx="338875" cy="1467875"/>
            </a:xfrm>
          </p:grpSpPr>
          <p:sp>
            <p:nvSpPr>
              <p:cNvPr id="421" name="Google Shape;421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3" name="Google Shape;423;p8"/>
          <p:cNvGrpSpPr/>
          <p:nvPr/>
        </p:nvGrpSpPr>
        <p:grpSpPr>
          <a:xfrm>
            <a:off x="7333102" y="4627636"/>
            <a:ext cx="1593971" cy="1118080"/>
            <a:chOff x="2774940" y="2783761"/>
            <a:chExt cx="1593971" cy="1118080"/>
          </a:xfrm>
        </p:grpSpPr>
        <p:grpSp>
          <p:nvGrpSpPr>
            <p:cNvPr id="424" name="Google Shape;424;p8"/>
            <p:cNvGrpSpPr/>
            <p:nvPr/>
          </p:nvGrpSpPr>
          <p:grpSpPr>
            <a:xfrm>
              <a:off x="2774940" y="2783761"/>
              <a:ext cx="149071" cy="1118080"/>
              <a:chOff x="10697000" y="1882225"/>
              <a:chExt cx="338875" cy="14678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" name="Google Shape;427;p8"/>
            <p:cNvGrpSpPr/>
            <p:nvPr/>
          </p:nvGrpSpPr>
          <p:grpSpPr>
            <a:xfrm>
              <a:off x="3256573" y="2783761"/>
              <a:ext cx="149071" cy="1118080"/>
              <a:chOff x="10697000" y="1882225"/>
              <a:chExt cx="338875" cy="1467875"/>
            </a:xfrm>
          </p:grpSpPr>
          <p:sp>
            <p:nvSpPr>
              <p:cNvPr id="428" name="Google Shape;428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8"/>
            <p:cNvGrpSpPr/>
            <p:nvPr/>
          </p:nvGrpSpPr>
          <p:grpSpPr>
            <a:xfrm>
              <a:off x="3738206" y="2783761"/>
              <a:ext cx="149071" cy="1118080"/>
              <a:chOff x="10697000" y="1882225"/>
              <a:chExt cx="338875" cy="1467875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" name="Google Shape;433;p8"/>
            <p:cNvGrpSpPr/>
            <p:nvPr/>
          </p:nvGrpSpPr>
          <p:grpSpPr>
            <a:xfrm>
              <a:off x="4219840" y="2783761"/>
              <a:ext cx="149071" cy="1118080"/>
              <a:chOff x="10697000" y="1882225"/>
              <a:chExt cx="338875" cy="1467875"/>
            </a:xfrm>
          </p:grpSpPr>
          <p:sp>
            <p:nvSpPr>
              <p:cNvPr id="434" name="Google Shape;434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6" name="Google Shape;436;p8"/>
          <p:cNvGrpSpPr/>
          <p:nvPr/>
        </p:nvGrpSpPr>
        <p:grpSpPr>
          <a:xfrm>
            <a:off x="5055652" y="4685261"/>
            <a:ext cx="1593971" cy="1118080"/>
            <a:chOff x="2774940" y="2783761"/>
            <a:chExt cx="1593971" cy="1118080"/>
          </a:xfrm>
        </p:grpSpPr>
        <p:grpSp>
          <p:nvGrpSpPr>
            <p:cNvPr id="437" name="Google Shape;437;p8"/>
            <p:cNvGrpSpPr/>
            <p:nvPr/>
          </p:nvGrpSpPr>
          <p:grpSpPr>
            <a:xfrm>
              <a:off x="2774940" y="2783761"/>
              <a:ext cx="149071" cy="1118080"/>
              <a:chOff x="10697000" y="1882225"/>
              <a:chExt cx="338875" cy="1467875"/>
            </a:xfrm>
          </p:grpSpPr>
          <p:sp>
            <p:nvSpPr>
              <p:cNvPr id="438" name="Google Shape;438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8"/>
            <p:cNvGrpSpPr/>
            <p:nvPr/>
          </p:nvGrpSpPr>
          <p:grpSpPr>
            <a:xfrm>
              <a:off x="3256573" y="2783761"/>
              <a:ext cx="149071" cy="1118080"/>
              <a:chOff x="10697000" y="1882225"/>
              <a:chExt cx="338875" cy="1467875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3" name="Google Shape;443;p8"/>
            <p:cNvGrpSpPr/>
            <p:nvPr/>
          </p:nvGrpSpPr>
          <p:grpSpPr>
            <a:xfrm>
              <a:off x="3738206" y="2783761"/>
              <a:ext cx="149071" cy="1118080"/>
              <a:chOff x="10697000" y="1882225"/>
              <a:chExt cx="338875" cy="1467875"/>
            </a:xfrm>
          </p:grpSpPr>
          <p:sp>
            <p:nvSpPr>
              <p:cNvPr id="444" name="Google Shape;444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8"/>
            <p:cNvGrpSpPr/>
            <p:nvPr/>
          </p:nvGrpSpPr>
          <p:grpSpPr>
            <a:xfrm>
              <a:off x="4219840" y="2783761"/>
              <a:ext cx="149071" cy="1118080"/>
              <a:chOff x="10697000" y="1882225"/>
              <a:chExt cx="338875" cy="1467875"/>
            </a:xfrm>
          </p:grpSpPr>
          <p:sp>
            <p:nvSpPr>
              <p:cNvPr id="447" name="Google Shape;447;p8"/>
              <p:cNvSpPr/>
              <p:nvPr/>
            </p:nvSpPr>
            <p:spPr>
              <a:xfrm>
                <a:off x="10697000" y="1882225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 rot="10800000">
                <a:off x="10774875" y="2530200"/>
                <a:ext cx="261000" cy="819900"/>
              </a:xfrm>
              <a:prstGeom prst="moon">
                <a:avLst>
                  <a:gd fmla="val 50000" name="adj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aa6eae00_1_84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CUDA_GPU</a:t>
            </a:r>
            <a:endParaRPr b="1"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g8daa6eae00_1_84"/>
          <p:cNvSpPr/>
          <p:nvPr/>
        </p:nvSpPr>
        <p:spPr>
          <a:xfrm>
            <a:off x="1787300" y="1521900"/>
            <a:ext cx="9120000" cy="4531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8daa6eae00_1_84"/>
          <p:cNvSpPr txBox="1"/>
          <p:nvPr/>
        </p:nvSpPr>
        <p:spPr>
          <a:xfrm>
            <a:off x="5244800" y="14952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Bloco(1,1)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8daa6eae00_1_84"/>
          <p:cNvSpPr/>
          <p:nvPr/>
        </p:nvSpPr>
        <p:spPr>
          <a:xfrm>
            <a:off x="2003537" y="2236806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8daa6eae00_1_84"/>
          <p:cNvSpPr/>
          <p:nvPr/>
        </p:nvSpPr>
        <p:spPr>
          <a:xfrm>
            <a:off x="4284254" y="2236806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8daa6eae00_1_84"/>
          <p:cNvSpPr/>
          <p:nvPr/>
        </p:nvSpPr>
        <p:spPr>
          <a:xfrm>
            <a:off x="6564971" y="2236806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8daa6eae00_1_84"/>
          <p:cNvSpPr/>
          <p:nvPr/>
        </p:nvSpPr>
        <p:spPr>
          <a:xfrm>
            <a:off x="2000224" y="4155390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8daa6eae00_1_84"/>
          <p:cNvSpPr/>
          <p:nvPr/>
        </p:nvSpPr>
        <p:spPr>
          <a:xfrm>
            <a:off x="4280941" y="4155390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8daa6eae00_1_84"/>
          <p:cNvSpPr/>
          <p:nvPr/>
        </p:nvSpPr>
        <p:spPr>
          <a:xfrm>
            <a:off x="6561658" y="4155390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8daa6eae00_1_84"/>
          <p:cNvSpPr txBox="1"/>
          <p:nvPr/>
        </p:nvSpPr>
        <p:spPr>
          <a:xfrm>
            <a:off x="1863129" y="21606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(0,0)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8daa6eae00_1_84"/>
          <p:cNvSpPr txBox="1"/>
          <p:nvPr/>
        </p:nvSpPr>
        <p:spPr>
          <a:xfrm>
            <a:off x="4214054" y="21606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(1,0)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8daa6eae00_1_84"/>
          <p:cNvSpPr txBox="1"/>
          <p:nvPr/>
        </p:nvSpPr>
        <p:spPr>
          <a:xfrm>
            <a:off x="6488779" y="21606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(2,0)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8daa6eae00_1_84"/>
          <p:cNvSpPr txBox="1"/>
          <p:nvPr/>
        </p:nvSpPr>
        <p:spPr>
          <a:xfrm>
            <a:off x="1863129" y="40932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(0,1)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8daa6eae00_1_84"/>
          <p:cNvSpPr txBox="1"/>
          <p:nvPr/>
        </p:nvSpPr>
        <p:spPr>
          <a:xfrm>
            <a:off x="4212379" y="40932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(1,1)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8daa6eae00_1_84"/>
          <p:cNvSpPr txBox="1"/>
          <p:nvPr/>
        </p:nvSpPr>
        <p:spPr>
          <a:xfrm>
            <a:off x="6561666" y="40932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Thread</a:t>
            </a: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(2,1)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g8daa6eae00_1_84"/>
          <p:cNvGrpSpPr/>
          <p:nvPr/>
        </p:nvGrpSpPr>
        <p:grpSpPr>
          <a:xfrm>
            <a:off x="2895911" y="2768211"/>
            <a:ext cx="149071" cy="1118080"/>
            <a:chOff x="10697000" y="1882225"/>
            <a:chExt cx="338875" cy="1467875"/>
          </a:xfrm>
        </p:grpSpPr>
        <p:sp>
          <p:nvSpPr>
            <p:cNvPr id="469" name="Google Shape;469;g8daa6eae00_1_84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g8daa6eae00_1_84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g8daa6eae00_1_84"/>
          <p:cNvSpPr/>
          <p:nvPr/>
        </p:nvSpPr>
        <p:spPr>
          <a:xfrm>
            <a:off x="8839696" y="2238706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8daa6eae00_1_84"/>
          <p:cNvSpPr/>
          <p:nvPr/>
        </p:nvSpPr>
        <p:spPr>
          <a:xfrm>
            <a:off x="8836383" y="4157290"/>
            <a:ext cx="1924200" cy="17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8daa6eae00_1_84"/>
          <p:cNvSpPr txBox="1"/>
          <p:nvPr/>
        </p:nvSpPr>
        <p:spPr>
          <a:xfrm>
            <a:off x="8763504" y="21625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Thread(3,0)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8daa6eae00_1_84"/>
          <p:cNvSpPr txBox="1"/>
          <p:nvPr/>
        </p:nvSpPr>
        <p:spPr>
          <a:xfrm>
            <a:off x="8836391" y="4095100"/>
            <a:ext cx="2205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Thread(3,1)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g8daa6eae00_1_84"/>
          <p:cNvGrpSpPr/>
          <p:nvPr/>
        </p:nvGrpSpPr>
        <p:grpSpPr>
          <a:xfrm>
            <a:off x="5171823" y="2793761"/>
            <a:ext cx="149071" cy="1118080"/>
            <a:chOff x="10697000" y="1882225"/>
            <a:chExt cx="338875" cy="1467875"/>
          </a:xfrm>
        </p:grpSpPr>
        <p:sp>
          <p:nvSpPr>
            <p:cNvPr id="476" name="Google Shape;476;g8daa6eae00_1_84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g8daa6eae00_1_84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g8daa6eae00_1_84"/>
          <p:cNvGrpSpPr/>
          <p:nvPr/>
        </p:nvGrpSpPr>
        <p:grpSpPr>
          <a:xfrm>
            <a:off x="7516736" y="2796461"/>
            <a:ext cx="149071" cy="1118080"/>
            <a:chOff x="10697000" y="1882225"/>
            <a:chExt cx="338875" cy="1467875"/>
          </a:xfrm>
        </p:grpSpPr>
        <p:sp>
          <p:nvSpPr>
            <p:cNvPr id="479" name="Google Shape;479;g8daa6eae00_1_84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g8daa6eae00_1_84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g8daa6eae00_1_84"/>
          <p:cNvGrpSpPr/>
          <p:nvPr/>
        </p:nvGrpSpPr>
        <p:grpSpPr>
          <a:xfrm>
            <a:off x="9861636" y="2793761"/>
            <a:ext cx="149071" cy="1118080"/>
            <a:chOff x="10697000" y="1882225"/>
            <a:chExt cx="338875" cy="1467875"/>
          </a:xfrm>
        </p:grpSpPr>
        <p:sp>
          <p:nvSpPr>
            <p:cNvPr id="482" name="Google Shape;482;g8daa6eae00_1_84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8daa6eae00_1_84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g8daa6eae00_1_84"/>
          <p:cNvGrpSpPr/>
          <p:nvPr/>
        </p:nvGrpSpPr>
        <p:grpSpPr>
          <a:xfrm>
            <a:off x="2895911" y="4673211"/>
            <a:ext cx="149071" cy="1118080"/>
            <a:chOff x="10697000" y="1882225"/>
            <a:chExt cx="338875" cy="1467875"/>
          </a:xfrm>
        </p:grpSpPr>
        <p:sp>
          <p:nvSpPr>
            <p:cNvPr id="485" name="Google Shape;485;g8daa6eae00_1_84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g8daa6eae00_1_84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g8daa6eae00_1_84"/>
          <p:cNvGrpSpPr/>
          <p:nvPr/>
        </p:nvGrpSpPr>
        <p:grpSpPr>
          <a:xfrm>
            <a:off x="5258111" y="4673211"/>
            <a:ext cx="149071" cy="1118080"/>
            <a:chOff x="10697000" y="1882225"/>
            <a:chExt cx="338875" cy="1467875"/>
          </a:xfrm>
        </p:grpSpPr>
        <p:sp>
          <p:nvSpPr>
            <p:cNvPr id="488" name="Google Shape;488;g8daa6eae00_1_84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g8daa6eae00_1_84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g8daa6eae00_1_84"/>
          <p:cNvGrpSpPr/>
          <p:nvPr/>
        </p:nvGrpSpPr>
        <p:grpSpPr>
          <a:xfrm>
            <a:off x="7467911" y="4673211"/>
            <a:ext cx="149071" cy="1118080"/>
            <a:chOff x="10697000" y="1882225"/>
            <a:chExt cx="338875" cy="1467875"/>
          </a:xfrm>
        </p:grpSpPr>
        <p:sp>
          <p:nvSpPr>
            <p:cNvPr id="491" name="Google Shape;491;g8daa6eae00_1_84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g8daa6eae00_1_84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g8daa6eae00_1_84"/>
          <p:cNvGrpSpPr/>
          <p:nvPr/>
        </p:nvGrpSpPr>
        <p:grpSpPr>
          <a:xfrm>
            <a:off x="9830111" y="4749411"/>
            <a:ext cx="149071" cy="1118080"/>
            <a:chOff x="10697000" y="1882225"/>
            <a:chExt cx="338875" cy="1467875"/>
          </a:xfrm>
        </p:grpSpPr>
        <p:sp>
          <p:nvSpPr>
            <p:cNvPr id="494" name="Google Shape;494;g8daa6eae00_1_84"/>
            <p:cNvSpPr/>
            <p:nvPr/>
          </p:nvSpPr>
          <p:spPr>
            <a:xfrm>
              <a:off x="10697000" y="1882225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8daa6eae00_1_84"/>
            <p:cNvSpPr/>
            <p:nvPr/>
          </p:nvSpPr>
          <p:spPr>
            <a:xfrm rot="10800000">
              <a:off x="10774875" y="2530200"/>
              <a:ext cx="261000" cy="819900"/>
            </a:xfrm>
            <a:prstGeom prst="moon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daa6eae00_1_360"/>
          <p:cNvSpPr/>
          <p:nvPr/>
        </p:nvSpPr>
        <p:spPr>
          <a:xfrm>
            <a:off x="743650" y="710600"/>
            <a:ext cx="545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01" name="Google Shape;501;g8daa6eae00_1_360"/>
          <p:cNvSpPr txBox="1"/>
          <p:nvPr/>
        </p:nvSpPr>
        <p:spPr>
          <a:xfrm rot="-5400000">
            <a:off x="405400" y="984700"/>
            <a:ext cx="1197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latin typeface="Calibri"/>
                <a:ea typeface="Calibri"/>
                <a:cs typeface="Calibri"/>
                <a:sym typeface="Calibri"/>
              </a:rPr>
              <a:t>DRAM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8daa6eae00_1_360"/>
          <p:cNvSpPr/>
          <p:nvPr/>
        </p:nvSpPr>
        <p:spPr>
          <a:xfrm>
            <a:off x="743650" y="2167500"/>
            <a:ext cx="545400" cy="1371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03" name="Google Shape;503;g8daa6eae00_1_360"/>
          <p:cNvSpPr txBox="1"/>
          <p:nvPr/>
        </p:nvSpPr>
        <p:spPr>
          <a:xfrm rot="-5400000">
            <a:off x="221800" y="2410400"/>
            <a:ext cx="1412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alibri"/>
                <a:ea typeface="Calibri"/>
                <a:cs typeface="Calibri"/>
                <a:sym typeface="Calibri"/>
              </a:rPr>
              <a:t>INTERFACE DE HOST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8daa6eae00_1_360"/>
          <p:cNvSpPr/>
          <p:nvPr/>
        </p:nvSpPr>
        <p:spPr>
          <a:xfrm>
            <a:off x="743650" y="3619700"/>
            <a:ext cx="545400" cy="1371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05" name="Google Shape;505;g8daa6eae00_1_360"/>
          <p:cNvSpPr txBox="1"/>
          <p:nvPr/>
        </p:nvSpPr>
        <p:spPr>
          <a:xfrm rot="-5400000">
            <a:off x="209500" y="4078900"/>
            <a:ext cx="15897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alibri"/>
                <a:ea typeface="Calibri"/>
                <a:cs typeface="Calibri"/>
                <a:sym typeface="Calibri"/>
              </a:rPr>
              <a:t>GIGATHREAD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8daa6eae00_1_360"/>
          <p:cNvSpPr/>
          <p:nvPr/>
        </p:nvSpPr>
        <p:spPr>
          <a:xfrm>
            <a:off x="743650" y="5130200"/>
            <a:ext cx="545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07" name="Google Shape;507;g8daa6eae00_1_360"/>
          <p:cNvSpPr txBox="1"/>
          <p:nvPr/>
        </p:nvSpPr>
        <p:spPr>
          <a:xfrm rot="-5400000">
            <a:off x="405400" y="5404300"/>
            <a:ext cx="1197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latin typeface="Calibri"/>
                <a:ea typeface="Calibri"/>
                <a:cs typeface="Calibri"/>
                <a:sym typeface="Calibri"/>
              </a:rPr>
              <a:t>DRAM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8daa6eae00_1_360"/>
          <p:cNvSpPr/>
          <p:nvPr/>
        </p:nvSpPr>
        <p:spPr>
          <a:xfrm>
            <a:off x="1503800" y="3106775"/>
            <a:ext cx="8410800" cy="9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CACHE L2</a:t>
            </a:r>
            <a:endParaRPr b="1" sz="2200"/>
          </a:p>
        </p:txBody>
      </p:sp>
      <p:sp>
        <p:nvSpPr>
          <p:cNvPr id="509" name="Google Shape;509;g8daa6eae00_1_360"/>
          <p:cNvSpPr/>
          <p:nvPr/>
        </p:nvSpPr>
        <p:spPr>
          <a:xfrm>
            <a:off x="1520325" y="760175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/>
              <a:t>SM</a:t>
            </a:r>
            <a:endParaRPr b="1" sz="2800"/>
          </a:p>
        </p:txBody>
      </p:sp>
      <p:sp>
        <p:nvSpPr>
          <p:cNvPr id="510" name="Google Shape;510;g8daa6eae00_1_360"/>
          <p:cNvSpPr/>
          <p:nvPr/>
        </p:nvSpPr>
        <p:spPr>
          <a:xfrm>
            <a:off x="2957900" y="760175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11" name="Google Shape;511;g8daa6eae00_1_360"/>
          <p:cNvSpPr/>
          <p:nvPr/>
        </p:nvSpPr>
        <p:spPr>
          <a:xfrm>
            <a:off x="4395475" y="760175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12" name="Google Shape;512;g8daa6eae00_1_360"/>
          <p:cNvSpPr/>
          <p:nvPr/>
        </p:nvSpPr>
        <p:spPr>
          <a:xfrm>
            <a:off x="5833050" y="760175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13" name="Google Shape;513;g8daa6eae00_1_360"/>
          <p:cNvSpPr/>
          <p:nvPr/>
        </p:nvSpPr>
        <p:spPr>
          <a:xfrm>
            <a:off x="7270625" y="760175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14" name="Google Shape;514;g8daa6eae00_1_360"/>
          <p:cNvSpPr/>
          <p:nvPr/>
        </p:nvSpPr>
        <p:spPr>
          <a:xfrm>
            <a:off x="8708200" y="760175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15" name="Google Shape;515;g8daa6eae00_1_360"/>
          <p:cNvSpPr/>
          <p:nvPr/>
        </p:nvSpPr>
        <p:spPr>
          <a:xfrm flipH="1" rot="10800000">
            <a:off x="1520325" y="4271000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16" name="Google Shape;516;g8daa6eae00_1_360"/>
          <p:cNvSpPr/>
          <p:nvPr/>
        </p:nvSpPr>
        <p:spPr>
          <a:xfrm flipH="1" rot="10800000">
            <a:off x="2957900" y="4271000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17" name="Google Shape;517;g8daa6eae00_1_360"/>
          <p:cNvSpPr/>
          <p:nvPr/>
        </p:nvSpPr>
        <p:spPr>
          <a:xfrm flipH="1" rot="10800000">
            <a:off x="4395475" y="4271000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18" name="Google Shape;518;g8daa6eae00_1_360"/>
          <p:cNvSpPr/>
          <p:nvPr/>
        </p:nvSpPr>
        <p:spPr>
          <a:xfrm flipH="1" rot="10800000">
            <a:off x="5833050" y="4271000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19" name="Google Shape;519;g8daa6eae00_1_360"/>
          <p:cNvSpPr/>
          <p:nvPr/>
        </p:nvSpPr>
        <p:spPr>
          <a:xfrm flipH="1" rot="10800000">
            <a:off x="7270625" y="4271000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20" name="Google Shape;520;g8daa6eae00_1_360"/>
          <p:cNvSpPr/>
          <p:nvPr/>
        </p:nvSpPr>
        <p:spPr>
          <a:xfrm flipH="1" rot="10800000">
            <a:off x="8708200" y="4271000"/>
            <a:ext cx="1206300" cy="2230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SM</a:t>
            </a:r>
            <a:endParaRPr/>
          </a:p>
        </p:txBody>
      </p:sp>
      <p:sp>
        <p:nvSpPr>
          <p:cNvPr id="521" name="Google Shape;521;g8daa6eae00_1_360"/>
          <p:cNvSpPr/>
          <p:nvPr/>
        </p:nvSpPr>
        <p:spPr>
          <a:xfrm rot="10800000">
            <a:off x="10161250" y="772175"/>
            <a:ext cx="545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22" name="Google Shape;522;g8daa6eae00_1_360"/>
          <p:cNvSpPr txBox="1"/>
          <p:nvPr/>
        </p:nvSpPr>
        <p:spPr>
          <a:xfrm rot="5400000">
            <a:off x="9847000" y="1390575"/>
            <a:ext cx="1197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latin typeface="Calibri"/>
                <a:ea typeface="Calibri"/>
                <a:cs typeface="Calibri"/>
                <a:sym typeface="Calibri"/>
              </a:rPr>
              <a:t>DRAM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8daa6eae00_1_360"/>
          <p:cNvSpPr/>
          <p:nvPr/>
        </p:nvSpPr>
        <p:spPr>
          <a:xfrm rot="10800000">
            <a:off x="10161250" y="2219975"/>
            <a:ext cx="545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24" name="Google Shape;524;g8daa6eae00_1_360"/>
          <p:cNvSpPr txBox="1"/>
          <p:nvPr/>
        </p:nvSpPr>
        <p:spPr>
          <a:xfrm rot="5400000">
            <a:off x="9847000" y="2838375"/>
            <a:ext cx="1197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latin typeface="Calibri"/>
                <a:ea typeface="Calibri"/>
                <a:cs typeface="Calibri"/>
                <a:sym typeface="Calibri"/>
              </a:rPr>
              <a:t>DRAM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8daa6eae00_1_360"/>
          <p:cNvSpPr/>
          <p:nvPr/>
        </p:nvSpPr>
        <p:spPr>
          <a:xfrm rot="10800000">
            <a:off x="10174500" y="3667775"/>
            <a:ext cx="545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26" name="Google Shape;526;g8daa6eae00_1_360"/>
          <p:cNvSpPr txBox="1"/>
          <p:nvPr/>
        </p:nvSpPr>
        <p:spPr>
          <a:xfrm rot="5400000">
            <a:off x="9860250" y="4286175"/>
            <a:ext cx="1197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latin typeface="Calibri"/>
                <a:ea typeface="Calibri"/>
                <a:cs typeface="Calibri"/>
                <a:sym typeface="Calibri"/>
              </a:rPr>
              <a:t>DRAM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8daa6eae00_1_360"/>
          <p:cNvSpPr/>
          <p:nvPr/>
        </p:nvSpPr>
        <p:spPr>
          <a:xfrm rot="10800000">
            <a:off x="10174500" y="5115575"/>
            <a:ext cx="545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28" name="Google Shape;528;g8daa6eae00_1_360"/>
          <p:cNvSpPr txBox="1"/>
          <p:nvPr/>
        </p:nvSpPr>
        <p:spPr>
          <a:xfrm rot="5400000">
            <a:off x="9860250" y="5733975"/>
            <a:ext cx="1197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latin typeface="Calibri"/>
                <a:ea typeface="Calibri"/>
                <a:cs typeface="Calibri"/>
                <a:sym typeface="Calibri"/>
              </a:rPr>
              <a:t>DRAM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daa6eae00_1_438"/>
          <p:cNvSpPr txBox="1"/>
          <p:nvPr>
            <p:ph idx="12" type="sldNum"/>
          </p:nvPr>
        </p:nvSpPr>
        <p:spPr>
          <a:xfrm>
            <a:off x="7086600" y="62039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4" name="Google Shape;534;g8daa6eae00_1_438"/>
          <p:cNvSpPr/>
          <p:nvPr/>
        </p:nvSpPr>
        <p:spPr>
          <a:xfrm>
            <a:off x="905650" y="112950"/>
            <a:ext cx="6725700" cy="33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CACHE DE INTRUÇÃO</a:t>
            </a:r>
            <a:endParaRPr b="1"/>
          </a:p>
        </p:txBody>
      </p:sp>
      <p:sp>
        <p:nvSpPr>
          <p:cNvPr id="535" name="Google Shape;535;g8daa6eae00_1_438"/>
          <p:cNvSpPr/>
          <p:nvPr/>
        </p:nvSpPr>
        <p:spPr>
          <a:xfrm>
            <a:off x="905650" y="594950"/>
            <a:ext cx="3189300" cy="33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ESCALONADOR WARP</a:t>
            </a:r>
            <a:endParaRPr b="1"/>
          </a:p>
        </p:txBody>
      </p:sp>
      <p:sp>
        <p:nvSpPr>
          <p:cNvPr id="536" name="Google Shape;536;g8daa6eae00_1_438"/>
          <p:cNvSpPr/>
          <p:nvPr/>
        </p:nvSpPr>
        <p:spPr>
          <a:xfrm>
            <a:off x="4442050" y="588525"/>
            <a:ext cx="3189300" cy="33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ESCALONADOR WARP</a:t>
            </a:r>
            <a:endParaRPr b="1"/>
          </a:p>
        </p:txBody>
      </p:sp>
      <p:sp>
        <p:nvSpPr>
          <p:cNvPr id="537" name="Google Shape;537;g8daa6eae00_1_438"/>
          <p:cNvSpPr/>
          <p:nvPr/>
        </p:nvSpPr>
        <p:spPr>
          <a:xfrm>
            <a:off x="905650" y="1052150"/>
            <a:ext cx="3189300" cy="33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UNIDADE DE DESPACHO</a:t>
            </a:r>
            <a:endParaRPr b="1"/>
          </a:p>
        </p:txBody>
      </p:sp>
      <p:sp>
        <p:nvSpPr>
          <p:cNvPr id="538" name="Google Shape;538;g8daa6eae00_1_438"/>
          <p:cNvSpPr/>
          <p:nvPr/>
        </p:nvSpPr>
        <p:spPr>
          <a:xfrm>
            <a:off x="4442050" y="1045725"/>
            <a:ext cx="3189300" cy="33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UNIDADE DE DESPACHO</a:t>
            </a:r>
            <a:endParaRPr/>
          </a:p>
        </p:txBody>
      </p:sp>
      <p:sp>
        <p:nvSpPr>
          <p:cNvPr id="539" name="Google Shape;539;g8daa6eae00_1_438"/>
          <p:cNvSpPr/>
          <p:nvPr/>
        </p:nvSpPr>
        <p:spPr>
          <a:xfrm>
            <a:off x="905650" y="1536875"/>
            <a:ext cx="6725700" cy="76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BANCO DE REGISTRADORES </a:t>
            </a:r>
            <a:endParaRPr b="1"/>
          </a:p>
        </p:txBody>
      </p:sp>
      <p:sp>
        <p:nvSpPr>
          <p:cNvPr id="540" name="Google Shape;540;g8daa6eae00_1_438"/>
          <p:cNvSpPr/>
          <p:nvPr/>
        </p:nvSpPr>
        <p:spPr>
          <a:xfrm>
            <a:off x="879025" y="2430175"/>
            <a:ext cx="1983000" cy="26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8daa6eae00_1_438"/>
          <p:cNvSpPr/>
          <p:nvPr/>
        </p:nvSpPr>
        <p:spPr>
          <a:xfrm>
            <a:off x="5207725" y="2430175"/>
            <a:ext cx="1158600" cy="26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8daa6eae00_1_438"/>
          <p:cNvSpPr/>
          <p:nvPr/>
        </p:nvSpPr>
        <p:spPr>
          <a:xfrm>
            <a:off x="6470125" y="2430175"/>
            <a:ext cx="1158600" cy="26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8daa6eae00_1_438"/>
          <p:cNvSpPr/>
          <p:nvPr/>
        </p:nvSpPr>
        <p:spPr>
          <a:xfrm>
            <a:off x="905650" y="5206275"/>
            <a:ext cx="6725700" cy="33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REDE DE INTERCONEXÃO</a:t>
            </a:r>
            <a:endParaRPr b="1"/>
          </a:p>
        </p:txBody>
      </p:sp>
      <p:sp>
        <p:nvSpPr>
          <p:cNvPr id="544" name="Google Shape;544;g8daa6eae00_1_438"/>
          <p:cNvSpPr/>
          <p:nvPr/>
        </p:nvSpPr>
        <p:spPr>
          <a:xfrm>
            <a:off x="905650" y="5669975"/>
            <a:ext cx="6725700" cy="33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MEMÓRIA COMPARTILHADA / CACHE L1</a:t>
            </a:r>
            <a:endParaRPr b="1"/>
          </a:p>
        </p:txBody>
      </p:sp>
      <p:sp>
        <p:nvSpPr>
          <p:cNvPr id="545" name="Google Shape;545;g8daa6eae00_1_438"/>
          <p:cNvSpPr/>
          <p:nvPr/>
        </p:nvSpPr>
        <p:spPr>
          <a:xfrm>
            <a:off x="905650" y="6127175"/>
            <a:ext cx="6725700" cy="33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CACHE UNIFORME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6" name="Google Shape;546;g8daa6eae00_1_438"/>
          <p:cNvSpPr/>
          <p:nvPr/>
        </p:nvSpPr>
        <p:spPr>
          <a:xfrm>
            <a:off x="1033225" y="25241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47" name="Google Shape;547;g8daa6eae00_1_438"/>
          <p:cNvSpPr/>
          <p:nvPr/>
        </p:nvSpPr>
        <p:spPr>
          <a:xfrm>
            <a:off x="1977475" y="25241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48" name="Google Shape;548;g8daa6eae00_1_438"/>
          <p:cNvSpPr/>
          <p:nvPr/>
        </p:nvSpPr>
        <p:spPr>
          <a:xfrm>
            <a:off x="1033225" y="33623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49" name="Google Shape;549;g8daa6eae00_1_438"/>
          <p:cNvSpPr/>
          <p:nvPr/>
        </p:nvSpPr>
        <p:spPr>
          <a:xfrm>
            <a:off x="1977475" y="33623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50" name="Google Shape;550;g8daa6eae00_1_438"/>
          <p:cNvSpPr/>
          <p:nvPr/>
        </p:nvSpPr>
        <p:spPr>
          <a:xfrm>
            <a:off x="1033225" y="42005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51" name="Google Shape;551;g8daa6eae00_1_438"/>
          <p:cNvSpPr/>
          <p:nvPr/>
        </p:nvSpPr>
        <p:spPr>
          <a:xfrm>
            <a:off x="1977475" y="42005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52" name="Google Shape;552;g8daa6eae00_1_438"/>
          <p:cNvSpPr/>
          <p:nvPr/>
        </p:nvSpPr>
        <p:spPr>
          <a:xfrm>
            <a:off x="3012625" y="2430175"/>
            <a:ext cx="1983000" cy="26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8daa6eae00_1_438"/>
          <p:cNvSpPr/>
          <p:nvPr/>
        </p:nvSpPr>
        <p:spPr>
          <a:xfrm>
            <a:off x="3166825" y="25241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54" name="Google Shape;554;g8daa6eae00_1_438"/>
          <p:cNvSpPr/>
          <p:nvPr/>
        </p:nvSpPr>
        <p:spPr>
          <a:xfrm>
            <a:off x="4111075" y="25241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55" name="Google Shape;555;g8daa6eae00_1_438"/>
          <p:cNvSpPr/>
          <p:nvPr/>
        </p:nvSpPr>
        <p:spPr>
          <a:xfrm>
            <a:off x="3166825" y="33623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56" name="Google Shape;556;g8daa6eae00_1_438"/>
          <p:cNvSpPr/>
          <p:nvPr/>
        </p:nvSpPr>
        <p:spPr>
          <a:xfrm>
            <a:off x="4111075" y="33623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57" name="Google Shape;557;g8daa6eae00_1_438"/>
          <p:cNvSpPr/>
          <p:nvPr/>
        </p:nvSpPr>
        <p:spPr>
          <a:xfrm>
            <a:off x="3166825" y="42005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58" name="Google Shape;558;g8daa6eae00_1_438"/>
          <p:cNvSpPr/>
          <p:nvPr/>
        </p:nvSpPr>
        <p:spPr>
          <a:xfrm>
            <a:off x="4111075" y="4200563"/>
            <a:ext cx="764700" cy="72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FFFFFF"/>
                </a:solidFill>
              </a:rPr>
              <a:t>CORE</a:t>
            </a:r>
            <a:endParaRPr/>
          </a:p>
        </p:txBody>
      </p:sp>
      <p:sp>
        <p:nvSpPr>
          <p:cNvPr id="559" name="Google Shape;559;g8daa6eae00_1_438"/>
          <p:cNvSpPr/>
          <p:nvPr/>
        </p:nvSpPr>
        <p:spPr>
          <a:xfrm>
            <a:off x="5278450" y="2524175"/>
            <a:ext cx="1036500" cy="330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CRG/ARMZ</a:t>
            </a:r>
            <a:endParaRPr b="1" sz="1200"/>
          </a:p>
        </p:txBody>
      </p:sp>
      <p:sp>
        <p:nvSpPr>
          <p:cNvPr id="560" name="Google Shape;560;g8daa6eae00_1_438"/>
          <p:cNvSpPr/>
          <p:nvPr/>
        </p:nvSpPr>
        <p:spPr>
          <a:xfrm>
            <a:off x="5278450" y="2931125"/>
            <a:ext cx="1036500" cy="330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</a:rPr>
              <a:t>CRG/ARMZ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61" name="Google Shape;561;g8daa6eae00_1_438"/>
          <p:cNvSpPr/>
          <p:nvPr/>
        </p:nvSpPr>
        <p:spPr>
          <a:xfrm>
            <a:off x="5278450" y="3362375"/>
            <a:ext cx="1036500" cy="330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</a:rPr>
              <a:t>CRG/ARMZ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62" name="Google Shape;562;g8daa6eae00_1_438"/>
          <p:cNvSpPr/>
          <p:nvPr/>
        </p:nvSpPr>
        <p:spPr>
          <a:xfrm>
            <a:off x="5278450" y="3769325"/>
            <a:ext cx="1036500" cy="330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</a:rPr>
              <a:t>CRG/ARMZ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63" name="Google Shape;563;g8daa6eae00_1_438"/>
          <p:cNvSpPr/>
          <p:nvPr/>
        </p:nvSpPr>
        <p:spPr>
          <a:xfrm>
            <a:off x="5278450" y="4200575"/>
            <a:ext cx="1036500" cy="330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</a:rPr>
              <a:t>CRG/ARMZ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64" name="Google Shape;564;g8daa6eae00_1_438"/>
          <p:cNvSpPr/>
          <p:nvPr/>
        </p:nvSpPr>
        <p:spPr>
          <a:xfrm>
            <a:off x="5278450" y="4607525"/>
            <a:ext cx="1036500" cy="330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</a:rPr>
              <a:t>CRG/ARMZ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65" name="Google Shape;565;g8daa6eae00_1_438"/>
          <p:cNvSpPr/>
          <p:nvPr/>
        </p:nvSpPr>
        <p:spPr>
          <a:xfrm>
            <a:off x="6578425" y="2551025"/>
            <a:ext cx="937200" cy="728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SFU</a:t>
            </a:r>
            <a:endParaRPr b="1" sz="2000"/>
          </a:p>
        </p:txBody>
      </p:sp>
      <p:sp>
        <p:nvSpPr>
          <p:cNvPr id="566" name="Google Shape;566;g8daa6eae00_1_438"/>
          <p:cNvSpPr/>
          <p:nvPr/>
        </p:nvSpPr>
        <p:spPr>
          <a:xfrm>
            <a:off x="6578425" y="3389225"/>
            <a:ext cx="937200" cy="728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SFU</a:t>
            </a:r>
            <a:endParaRPr/>
          </a:p>
        </p:txBody>
      </p:sp>
      <p:sp>
        <p:nvSpPr>
          <p:cNvPr id="567" name="Google Shape;567;g8daa6eae00_1_438"/>
          <p:cNvSpPr/>
          <p:nvPr/>
        </p:nvSpPr>
        <p:spPr>
          <a:xfrm>
            <a:off x="6578425" y="4227425"/>
            <a:ext cx="937200" cy="7284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SFU</a:t>
            </a:r>
            <a:endParaRPr/>
          </a:p>
        </p:txBody>
      </p:sp>
      <p:sp>
        <p:nvSpPr>
          <p:cNvPr id="568" name="Google Shape;568;g8daa6eae00_1_438"/>
          <p:cNvSpPr/>
          <p:nvPr/>
        </p:nvSpPr>
        <p:spPr>
          <a:xfrm>
            <a:off x="8435275" y="1045726"/>
            <a:ext cx="2835300" cy="2717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69" name="Google Shape;569;g8daa6eae00_1_438"/>
          <p:cNvSpPr txBox="1"/>
          <p:nvPr/>
        </p:nvSpPr>
        <p:spPr>
          <a:xfrm>
            <a:off x="8902675" y="1141350"/>
            <a:ext cx="1900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endParaRPr b="1"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g8daa6eae00_1_438"/>
          <p:cNvSpPr/>
          <p:nvPr/>
        </p:nvSpPr>
        <p:spPr>
          <a:xfrm>
            <a:off x="8483425" y="2034650"/>
            <a:ext cx="2743200" cy="2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COLETOR DE OPERANDO</a:t>
            </a:r>
            <a:endParaRPr b="1"/>
          </a:p>
        </p:txBody>
      </p:sp>
      <p:sp>
        <p:nvSpPr>
          <p:cNvPr id="571" name="Google Shape;571;g8daa6eae00_1_438"/>
          <p:cNvSpPr/>
          <p:nvPr/>
        </p:nvSpPr>
        <p:spPr>
          <a:xfrm>
            <a:off x="8483425" y="2371775"/>
            <a:ext cx="1301700" cy="7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UNIDADE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FP</a:t>
            </a:r>
            <a:endParaRPr b="1"/>
          </a:p>
        </p:txBody>
      </p:sp>
      <p:sp>
        <p:nvSpPr>
          <p:cNvPr id="572" name="Google Shape;572;g8daa6eae00_1_438"/>
          <p:cNvSpPr/>
          <p:nvPr/>
        </p:nvSpPr>
        <p:spPr>
          <a:xfrm>
            <a:off x="9938725" y="2371775"/>
            <a:ext cx="1301700" cy="7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UNIDADE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INT</a:t>
            </a:r>
            <a:endParaRPr/>
          </a:p>
        </p:txBody>
      </p:sp>
      <p:sp>
        <p:nvSpPr>
          <p:cNvPr id="573" name="Google Shape;573;g8daa6eae00_1_438"/>
          <p:cNvSpPr/>
          <p:nvPr/>
        </p:nvSpPr>
        <p:spPr>
          <a:xfrm>
            <a:off x="8483425" y="1653650"/>
            <a:ext cx="2743200" cy="2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PORTA DE DESPACHO</a:t>
            </a:r>
            <a:endParaRPr b="1"/>
          </a:p>
        </p:txBody>
      </p:sp>
      <p:sp>
        <p:nvSpPr>
          <p:cNvPr id="574" name="Google Shape;574;g8daa6eae00_1_438"/>
          <p:cNvSpPr/>
          <p:nvPr/>
        </p:nvSpPr>
        <p:spPr>
          <a:xfrm>
            <a:off x="8483425" y="3177650"/>
            <a:ext cx="2743200" cy="2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FILA DE RESULTADO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db35be8fa_3_422"/>
          <p:cNvSpPr txBox="1"/>
          <p:nvPr>
            <p:ph idx="12" type="sldNum"/>
          </p:nvPr>
        </p:nvSpPr>
        <p:spPr>
          <a:xfrm>
            <a:off x="7086600" y="62039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80" name="Google Shape;580;g8db35be8fa_3_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250" y="478150"/>
            <a:ext cx="7187250" cy="56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db35be8fa_3_370"/>
          <p:cNvSpPr txBox="1"/>
          <p:nvPr>
            <p:ph idx="12" type="sldNum"/>
          </p:nvPr>
        </p:nvSpPr>
        <p:spPr>
          <a:xfrm>
            <a:off x="7086600" y="62039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86" name="Google Shape;586;g8db35be8fa_3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25" y="167063"/>
            <a:ext cx="6397300" cy="6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c4d045a42_0_94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HISTÓRICO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" name="Google Shape;98;g8c4d045a42_0_94"/>
          <p:cNvSpPr txBox="1"/>
          <p:nvPr/>
        </p:nvSpPr>
        <p:spPr>
          <a:xfrm>
            <a:off x="449175" y="1323450"/>
            <a:ext cx="54399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1980s Estágios especializados e não programáveis;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1990s Introdução da pipeline gráfica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Tarefas da CPU são movidas para a GPU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2000s Processador totalmente programável: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 gráfica programável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2006 NVIDIA cria a CUDA;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 GPGPU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GPUs se tornam de propósito geral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Utilizadas para computação paralela de alta performance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8c4d045a42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725" y="1652225"/>
            <a:ext cx="5899750" cy="47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8db35be8fa_3_4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92" name="Google Shape;592;g8db35be8fa_3_489"/>
          <p:cNvPicPr preferRelativeResize="0"/>
          <p:nvPr/>
        </p:nvPicPr>
        <p:blipFill rotWithShape="1">
          <a:blip r:embed="rId3">
            <a:alphaModFix/>
          </a:blip>
          <a:srcRect b="33216" l="4057" r="62769" t="18071"/>
          <a:stretch/>
        </p:blipFill>
        <p:spPr>
          <a:xfrm>
            <a:off x="758663" y="977250"/>
            <a:ext cx="10160328" cy="49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db35be8fa_3_4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98" name="Google Shape;598;g8db35be8fa_3_475"/>
          <p:cNvPicPr preferRelativeResize="0"/>
          <p:nvPr/>
        </p:nvPicPr>
        <p:blipFill rotWithShape="1">
          <a:blip r:embed="rId3">
            <a:alphaModFix/>
          </a:blip>
          <a:srcRect b="33655" l="6222" r="63921" t="22460"/>
          <a:stretch/>
        </p:blipFill>
        <p:spPr>
          <a:xfrm>
            <a:off x="805226" y="916688"/>
            <a:ext cx="10401003" cy="50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db35be8fa_3_353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QUEM_TEM_CUDA_TEM_MEDO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g8db35be8fa_3_3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5" name="Google Shape;605;g8db35be8fa_3_353"/>
          <p:cNvSpPr txBox="1"/>
          <p:nvPr/>
        </p:nvSpPr>
        <p:spPr>
          <a:xfrm>
            <a:off x="1581000" y="2629625"/>
            <a:ext cx="101979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pt-BR" sz="25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SomarArrays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 n, </a:t>
            </a:r>
            <a:r>
              <a:rPr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float 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* x, </a:t>
            </a:r>
            <a:r>
              <a:rPr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 *y)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25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 i = 0; i &lt; n; i++)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		y[i] = x[i] + y[i];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SomarArrays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(n ,  &amp;x , &amp;y); 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g8db35be8fa_3_353"/>
          <p:cNvSpPr txBox="1"/>
          <p:nvPr/>
        </p:nvSpPr>
        <p:spPr>
          <a:xfrm>
            <a:off x="402225" y="1615713"/>
            <a:ext cx="493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latin typeface="Calibri"/>
                <a:ea typeface="Calibri"/>
                <a:cs typeface="Calibri"/>
                <a:sym typeface="Calibri"/>
              </a:rPr>
              <a:t>Código em C: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db35be8fa_3_97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QUEM_TEM_CUDA_TEM_MEDO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2" name="Google Shape;612;g8db35be8fa_3_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3" name="Google Shape;613;g8db35be8fa_3_97"/>
          <p:cNvSpPr txBox="1"/>
          <p:nvPr/>
        </p:nvSpPr>
        <p:spPr>
          <a:xfrm>
            <a:off x="501275" y="1353725"/>
            <a:ext cx="493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latin typeface="Calibri"/>
                <a:ea typeface="Calibri"/>
                <a:cs typeface="Calibri"/>
                <a:sym typeface="Calibri"/>
              </a:rPr>
              <a:t>Código em CUDA: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8db35be8fa_3_97"/>
          <p:cNvSpPr txBox="1"/>
          <p:nvPr/>
        </p:nvSpPr>
        <p:spPr>
          <a:xfrm>
            <a:off x="1409550" y="2105650"/>
            <a:ext cx="83463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__global__</a:t>
            </a:r>
            <a:endParaRPr sz="2400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pt-BR" sz="24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SomarArrays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24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 n, </a:t>
            </a:r>
            <a:r>
              <a:rPr lang="pt-BR" sz="24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float 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* x, </a:t>
            </a:r>
            <a:r>
              <a:rPr lang="pt-BR" sz="24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 *y)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24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i = </a:t>
            </a:r>
            <a:r>
              <a:rPr lang="pt-BR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blockIdx.x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pt-BR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blockDim.x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threadIDx.x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24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(i &lt; n) y[i] = x[i] + y[i];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24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nblocks = (n + </a:t>
            </a:r>
            <a:r>
              <a:rPr lang="pt-BR" sz="24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) / </a:t>
            </a:r>
            <a:r>
              <a:rPr lang="pt-BR" sz="2400">
                <a:solidFill>
                  <a:srgbClr val="F1C232"/>
                </a:solidFill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SomarArrays</a:t>
            </a:r>
            <a:r>
              <a:rPr lang="pt-BR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&lt;&lt;&lt;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nblocks, 256</a:t>
            </a:r>
            <a:r>
              <a:rPr lang="pt-BR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pt-BR" sz="2400">
                <a:latin typeface="Consolas"/>
                <a:ea typeface="Consolas"/>
                <a:cs typeface="Consolas"/>
                <a:sym typeface="Consolas"/>
              </a:rPr>
              <a:t>(n, x, y);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db35be8fa_3_362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QUEM_TEM_CUDA_TEM_MEDO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g8db35be8fa_3_3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1" name="Google Shape;621;g8db35be8fa_3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50" y="1119300"/>
            <a:ext cx="11238888" cy="508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daa6eae00_1_234"/>
          <p:cNvSpPr/>
          <p:nvPr/>
        </p:nvSpPr>
        <p:spPr>
          <a:xfrm>
            <a:off x="37275" y="1235350"/>
            <a:ext cx="11721900" cy="149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8daa6eae00_1_234"/>
          <p:cNvSpPr/>
          <p:nvPr/>
        </p:nvSpPr>
        <p:spPr>
          <a:xfrm>
            <a:off x="7885075" y="1886375"/>
            <a:ext cx="3812400" cy="667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8daa6eae00_1_234"/>
          <p:cNvSpPr/>
          <p:nvPr/>
        </p:nvSpPr>
        <p:spPr>
          <a:xfrm>
            <a:off x="3974050" y="1902950"/>
            <a:ext cx="3812400" cy="667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8daa6eae00_1_234"/>
          <p:cNvSpPr/>
          <p:nvPr/>
        </p:nvSpPr>
        <p:spPr>
          <a:xfrm>
            <a:off x="55900" y="1886375"/>
            <a:ext cx="3812400" cy="667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8daa6eae00_1_234"/>
          <p:cNvSpPr txBox="1"/>
          <p:nvPr>
            <p:ph idx="12" type="sldNum"/>
          </p:nvPr>
        </p:nvSpPr>
        <p:spPr>
          <a:xfrm>
            <a:off x="8001000" y="57467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1" name="Google Shape;631;g8daa6eae00_1_234"/>
          <p:cNvSpPr/>
          <p:nvPr/>
        </p:nvSpPr>
        <p:spPr>
          <a:xfrm>
            <a:off x="4933125" y="276650"/>
            <a:ext cx="18264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Kernel (programa)</a:t>
            </a:r>
            <a:endParaRPr b="1"/>
          </a:p>
        </p:txBody>
      </p:sp>
      <p:sp>
        <p:nvSpPr>
          <p:cNvPr id="632" name="Google Shape;632;g8daa6eae00_1_234"/>
          <p:cNvSpPr/>
          <p:nvPr/>
        </p:nvSpPr>
        <p:spPr>
          <a:xfrm>
            <a:off x="4897425" y="793475"/>
            <a:ext cx="18264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Grid</a:t>
            </a:r>
            <a:endParaRPr b="1"/>
          </a:p>
        </p:txBody>
      </p:sp>
      <p:sp>
        <p:nvSpPr>
          <p:cNvPr id="633" name="Google Shape;633;g8daa6eae00_1_234"/>
          <p:cNvSpPr/>
          <p:nvPr/>
        </p:nvSpPr>
        <p:spPr>
          <a:xfrm>
            <a:off x="959550" y="1460225"/>
            <a:ext cx="18264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Bloco</a:t>
            </a:r>
            <a:endParaRPr b="1"/>
          </a:p>
        </p:txBody>
      </p:sp>
      <p:sp>
        <p:nvSpPr>
          <p:cNvPr id="634" name="Google Shape;634;g8daa6eae00_1_234"/>
          <p:cNvSpPr/>
          <p:nvPr/>
        </p:nvSpPr>
        <p:spPr>
          <a:xfrm>
            <a:off x="4972075" y="1460225"/>
            <a:ext cx="18264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Bloco</a:t>
            </a:r>
            <a:endParaRPr b="1"/>
          </a:p>
        </p:txBody>
      </p:sp>
      <p:sp>
        <p:nvSpPr>
          <p:cNvPr id="635" name="Google Shape;635;g8daa6eae00_1_234"/>
          <p:cNvSpPr/>
          <p:nvPr/>
        </p:nvSpPr>
        <p:spPr>
          <a:xfrm>
            <a:off x="8756000" y="1460225"/>
            <a:ext cx="18264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Bloco</a:t>
            </a:r>
            <a:endParaRPr b="1"/>
          </a:p>
        </p:txBody>
      </p:sp>
      <p:sp>
        <p:nvSpPr>
          <p:cNvPr id="636" name="Google Shape;636;g8daa6eae00_1_234"/>
          <p:cNvSpPr/>
          <p:nvPr/>
        </p:nvSpPr>
        <p:spPr>
          <a:xfrm>
            <a:off x="167725" y="2031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37" name="Google Shape;637;g8daa6eae00_1_234"/>
          <p:cNvSpPr/>
          <p:nvPr/>
        </p:nvSpPr>
        <p:spPr>
          <a:xfrm>
            <a:off x="1426800" y="2031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38" name="Google Shape;638;g8daa6eae00_1_234"/>
          <p:cNvSpPr/>
          <p:nvPr/>
        </p:nvSpPr>
        <p:spPr>
          <a:xfrm>
            <a:off x="2678725" y="2031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39" name="Google Shape;639;g8daa6eae00_1_234"/>
          <p:cNvSpPr/>
          <p:nvPr/>
        </p:nvSpPr>
        <p:spPr>
          <a:xfrm>
            <a:off x="4159250" y="2031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40" name="Google Shape;640;g8daa6eae00_1_234"/>
          <p:cNvSpPr/>
          <p:nvPr/>
        </p:nvSpPr>
        <p:spPr>
          <a:xfrm>
            <a:off x="5418325" y="2031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41" name="Google Shape;641;g8daa6eae00_1_234"/>
          <p:cNvSpPr/>
          <p:nvPr/>
        </p:nvSpPr>
        <p:spPr>
          <a:xfrm>
            <a:off x="6670250" y="2031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42" name="Google Shape;642;g8daa6eae00_1_234"/>
          <p:cNvSpPr/>
          <p:nvPr/>
        </p:nvSpPr>
        <p:spPr>
          <a:xfrm>
            <a:off x="8045450" y="2031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43" name="Google Shape;643;g8daa6eae00_1_234"/>
          <p:cNvSpPr/>
          <p:nvPr/>
        </p:nvSpPr>
        <p:spPr>
          <a:xfrm>
            <a:off x="9272550" y="2054150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44" name="Google Shape;644;g8daa6eae00_1_234"/>
          <p:cNvSpPr/>
          <p:nvPr/>
        </p:nvSpPr>
        <p:spPr>
          <a:xfrm>
            <a:off x="10556450" y="2031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45" name="Google Shape;645;g8daa6eae00_1_234"/>
          <p:cNvSpPr/>
          <p:nvPr/>
        </p:nvSpPr>
        <p:spPr>
          <a:xfrm>
            <a:off x="4318550" y="2838025"/>
            <a:ext cx="3509700" cy="3651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Escalonador Global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46" name="Google Shape;646;g8daa6eae00_1_234"/>
          <p:cNvSpPr/>
          <p:nvPr/>
        </p:nvSpPr>
        <p:spPr>
          <a:xfrm>
            <a:off x="132100" y="3791375"/>
            <a:ext cx="3812400" cy="667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8daa6eae00_1_234"/>
          <p:cNvSpPr/>
          <p:nvPr/>
        </p:nvSpPr>
        <p:spPr>
          <a:xfrm>
            <a:off x="1035750" y="3365225"/>
            <a:ext cx="18264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Bloco</a:t>
            </a:r>
            <a:endParaRPr b="1"/>
          </a:p>
        </p:txBody>
      </p:sp>
      <p:sp>
        <p:nvSpPr>
          <p:cNvPr id="648" name="Google Shape;648;g8daa6eae00_1_234"/>
          <p:cNvSpPr/>
          <p:nvPr/>
        </p:nvSpPr>
        <p:spPr>
          <a:xfrm>
            <a:off x="243925" y="3936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49" name="Google Shape;649;g8daa6eae00_1_234"/>
          <p:cNvSpPr/>
          <p:nvPr/>
        </p:nvSpPr>
        <p:spPr>
          <a:xfrm>
            <a:off x="1503000" y="3936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50" name="Google Shape;650;g8daa6eae00_1_234"/>
          <p:cNvSpPr/>
          <p:nvPr/>
        </p:nvSpPr>
        <p:spPr>
          <a:xfrm>
            <a:off x="2754925" y="3936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51" name="Google Shape;651;g8daa6eae00_1_234"/>
          <p:cNvSpPr/>
          <p:nvPr/>
        </p:nvSpPr>
        <p:spPr>
          <a:xfrm>
            <a:off x="4170700" y="3791375"/>
            <a:ext cx="3812400" cy="667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8daa6eae00_1_234"/>
          <p:cNvSpPr/>
          <p:nvPr/>
        </p:nvSpPr>
        <p:spPr>
          <a:xfrm>
            <a:off x="5074350" y="3365225"/>
            <a:ext cx="18264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Bloco</a:t>
            </a:r>
            <a:endParaRPr b="1"/>
          </a:p>
        </p:txBody>
      </p:sp>
      <p:sp>
        <p:nvSpPr>
          <p:cNvPr id="653" name="Google Shape;653;g8daa6eae00_1_234"/>
          <p:cNvSpPr/>
          <p:nvPr/>
        </p:nvSpPr>
        <p:spPr>
          <a:xfrm>
            <a:off x="4282525" y="3936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54" name="Google Shape;654;g8daa6eae00_1_234"/>
          <p:cNvSpPr/>
          <p:nvPr/>
        </p:nvSpPr>
        <p:spPr>
          <a:xfrm>
            <a:off x="5541600" y="3936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55" name="Google Shape;655;g8daa6eae00_1_234"/>
          <p:cNvSpPr/>
          <p:nvPr/>
        </p:nvSpPr>
        <p:spPr>
          <a:xfrm>
            <a:off x="6793525" y="39364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56" name="Google Shape;656;g8daa6eae00_1_234"/>
          <p:cNvSpPr/>
          <p:nvPr/>
        </p:nvSpPr>
        <p:spPr>
          <a:xfrm>
            <a:off x="8209300" y="3867575"/>
            <a:ext cx="3812400" cy="667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8daa6eae00_1_234"/>
          <p:cNvSpPr/>
          <p:nvPr/>
        </p:nvSpPr>
        <p:spPr>
          <a:xfrm>
            <a:off x="9112950" y="3441425"/>
            <a:ext cx="18264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Bloco</a:t>
            </a:r>
            <a:endParaRPr b="1"/>
          </a:p>
        </p:txBody>
      </p:sp>
      <p:sp>
        <p:nvSpPr>
          <p:cNvPr id="658" name="Google Shape;658;g8daa6eae00_1_234"/>
          <p:cNvSpPr/>
          <p:nvPr/>
        </p:nvSpPr>
        <p:spPr>
          <a:xfrm>
            <a:off x="8321125" y="40126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59" name="Google Shape;659;g8daa6eae00_1_234"/>
          <p:cNvSpPr/>
          <p:nvPr/>
        </p:nvSpPr>
        <p:spPr>
          <a:xfrm>
            <a:off x="9580200" y="40126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60" name="Google Shape;660;g8daa6eae00_1_234"/>
          <p:cNvSpPr/>
          <p:nvPr/>
        </p:nvSpPr>
        <p:spPr>
          <a:xfrm>
            <a:off x="10832125" y="4012675"/>
            <a:ext cx="10443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Thread</a:t>
            </a:r>
            <a:endParaRPr b="1"/>
          </a:p>
        </p:txBody>
      </p:sp>
      <p:sp>
        <p:nvSpPr>
          <p:cNvPr id="661" name="Google Shape;661;g8daa6eae00_1_234"/>
          <p:cNvSpPr/>
          <p:nvPr/>
        </p:nvSpPr>
        <p:spPr>
          <a:xfrm>
            <a:off x="1503000" y="4597200"/>
            <a:ext cx="1176000" cy="36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SM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62" name="Google Shape;662;g8daa6eae00_1_234"/>
          <p:cNvSpPr/>
          <p:nvPr/>
        </p:nvSpPr>
        <p:spPr>
          <a:xfrm>
            <a:off x="9196350" y="5181725"/>
            <a:ext cx="2133000" cy="365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WARP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63" name="Google Shape;663;g8daa6eae00_1_234"/>
          <p:cNvSpPr/>
          <p:nvPr/>
        </p:nvSpPr>
        <p:spPr>
          <a:xfrm>
            <a:off x="1330975" y="5557825"/>
            <a:ext cx="1531200" cy="365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CORE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64" name="Google Shape;664;g8daa6eae00_1_234"/>
          <p:cNvSpPr/>
          <p:nvPr/>
        </p:nvSpPr>
        <p:spPr>
          <a:xfrm>
            <a:off x="5541600" y="4597200"/>
            <a:ext cx="1176000" cy="36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SM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65" name="Google Shape;665;g8daa6eae00_1_234"/>
          <p:cNvSpPr/>
          <p:nvPr/>
        </p:nvSpPr>
        <p:spPr>
          <a:xfrm>
            <a:off x="9580200" y="4673400"/>
            <a:ext cx="1176000" cy="365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SM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66" name="Google Shape;666;g8daa6eae00_1_234"/>
          <p:cNvSpPr/>
          <p:nvPr/>
        </p:nvSpPr>
        <p:spPr>
          <a:xfrm>
            <a:off x="5127350" y="5136988"/>
            <a:ext cx="2133000" cy="365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WARP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67" name="Google Shape;667;g8daa6eae00_1_234"/>
          <p:cNvSpPr/>
          <p:nvPr/>
        </p:nvSpPr>
        <p:spPr>
          <a:xfrm>
            <a:off x="1024500" y="5115600"/>
            <a:ext cx="2133000" cy="365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WARP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68" name="Google Shape;668;g8daa6eae00_1_234"/>
          <p:cNvSpPr/>
          <p:nvPr/>
        </p:nvSpPr>
        <p:spPr>
          <a:xfrm>
            <a:off x="5445775" y="5557825"/>
            <a:ext cx="1531200" cy="365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CORE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69" name="Google Shape;669;g8daa6eae00_1_234"/>
          <p:cNvSpPr/>
          <p:nvPr/>
        </p:nvSpPr>
        <p:spPr>
          <a:xfrm>
            <a:off x="9489150" y="5634025"/>
            <a:ext cx="1531200" cy="365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</a:rPr>
              <a:t>CORE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670" name="Google Shape;670;g8daa6eae00_1_234"/>
          <p:cNvSpPr/>
          <p:nvPr/>
        </p:nvSpPr>
        <p:spPr>
          <a:xfrm>
            <a:off x="776700" y="6048250"/>
            <a:ext cx="2743200" cy="3651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PROCESSADO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71" name="Google Shape;671;g8daa6eae00_1_234"/>
          <p:cNvSpPr/>
          <p:nvPr/>
        </p:nvSpPr>
        <p:spPr>
          <a:xfrm>
            <a:off x="4839775" y="6027825"/>
            <a:ext cx="2743200" cy="3651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PROCESSADO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72" name="Google Shape;672;g8daa6eae00_1_234"/>
          <p:cNvSpPr/>
          <p:nvPr/>
        </p:nvSpPr>
        <p:spPr>
          <a:xfrm>
            <a:off x="8902850" y="6086325"/>
            <a:ext cx="2743200" cy="365100"/>
          </a:xfrm>
          <a:prstGeom prst="flowChartAlternateProcess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PROCESSADO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MICROARQUITETURAS_NVIDIA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9" name="Google Shape;679;p9"/>
          <p:cNvSpPr txBox="1"/>
          <p:nvPr/>
        </p:nvSpPr>
        <p:spPr>
          <a:xfrm>
            <a:off x="449175" y="1323449"/>
            <a:ext cx="66255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Tesla (Q3 2006)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Fermi (Q1 2010);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Kepler (Q1 2012);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Maxwell (Q1 2014);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Pascal (Q1 2016);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Volta (Q3 2017);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Char char="•"/>
            </a:pPr>
            <a:r>
              <a:rPr b="1" lang="pt-BR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Turing (Q3 2018);</a:t>
            </a:r>
            <a:endParaRPr b="1"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Ampere (lançamento previsto para Q3 2020);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Hopper (futuramente);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8c4d045a42_0_111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ARQUITETURAS_AMD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g8c4d045a42_0_1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6" name="Google Shape;686;g8c4d045a42_0_111"/>
          <p:cNvSpPr txBox="1"/>
          <p:nvPr/>
        </p:nvSpPr>
        <p:spPr>
          <a:xfrm>
            <a:off x="449175" y="1323449"/>
            <a:ext cx="66255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Tera Scale 1 (Q2 2007);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Tera Scale 2 (Q3 2013);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Tera Scale 3 (Q3 2010);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 Next Core Gen 1 (Q1 2012);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 Next Core Gen 2 (Q3 2013);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 Next Core Gen 3 (Q2 2015);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 Next Core Gen 4 (Q2 2016);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 Next Core Gen 5 (Q2 2017);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Char char="•"/>
            </a:pPr>
            <a:r>
              <a:rPr b="1" lang="pt-BR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RDNA 1 (Q2 2019);</a:t>
            </a:r>
            <a:endParaRPr b="1"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RDNA 2 (lançamento previsto para 2020);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8c4d045a42_0_119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MICROARQUITETURAS_AMD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g8c4d045a42_0_1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3" name="Google Shape;693;g8c4d045a42_0_119"/>
          <p:cNvSpPr txBox="1"/>
          <p:nvPr/>
        </p:nvSpPr>
        <p:spPr>
          <a:xfrm>
            <a:off x="449175" y="1323449"/>
            <a:ext cx="66255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Southern Islands (2012);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 Islands (2013);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Volcanic Islands (2014);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Polaris (Q2 2016);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Vega (2017);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Char char="•"/>
            </a:pPr>
            <a:r>
              <a:rPr b="1" lang="pt-BR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Navi (2018);</a:t>
            </a:r>
            <a:endParaRPr b="1"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NVIDIA</a:t>
            </a: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TURING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0" name="Google Shape;70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600" y="1195500"/>
            <a:ext cx="6656800" cy="53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8db35be8fa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00" y="96375"/>
            <a:ext cx="9264202" cy="666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db35be8fa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6" name="Google Shape;706;g8db35be8f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162" y="0"/>
            <a:ext cx="8187675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c4d045a42_0_1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2" name="Google Shape;712;g8c4d045a42_0_137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NVIDIA</a:t>
            </a: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TURING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g8c4d045a42_0_137"/>
          <p:cNvSpPr txBox="1"/>
          <p:nvPr/>
        </p:nvSpPr>
        <p:spPr>
          <a:xfrm>
            <a:off x="449175" y="1323450"/>
            <a:ext cx="86991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 Processing Clusters (GPCs)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6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Raster Engine (RE)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6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Texture Processing Clusters (TPCs)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6x6 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 Processor (SM)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6x6x2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CUDA core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6x6x2x64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PCIe 3.0;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Controladores de memória (GDDR6);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GigaThread Engine;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g8db35be8fa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175" y="168250"/>
            <a:ext cx="3848039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8db35be8fa_1_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0" name="Google Shape;720;g8db35be8fa_1_22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TURING_SM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1" name="Google Shape;721;g8db35be8fa_1_22"/>
          <p:cNvSpPr txBox="1"/>
          <p:nvPr/>
        </p:nvSpPr>
        <p:spPr>
          <a:xfrm>
            <a:off x="449175" y="1323450"/>
            <a:ext cx="86991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Contém 4 blocos processadores;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Recebe 4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warps (4x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da GigaThread Engine;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FP32, 2 FP64 e 16 INT32;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Special Function Unit (SFU):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Seno, cosseno, recíproca e raiz quadrada (1 ciclo de </a:t>
            </a:r>
            <a:r>
              <a:rPr i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Tensor Cores (FP16, INT8, INT4):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Até 64 operação de </a:t>
            </a:r>
            <a:r>
              <a:rPr i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multiply-then-add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um ciclo de </a:t>
            </a:r>
            <a:r>
              <a:rPr i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clock;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Operações independentes dos CUDA cores;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Ray Tracing Core (RT Core);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Render Output Unit (ROP) - 2/GPC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db35be8fa_4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7" name="Google Shape;727;g8db35be8fa_4_19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TURING_GP_RTP</a:t>
            </a:r>
            <a:endParaRPr b="1"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28" name="Google Shape;728;g8db35be8fa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300"/>
            <a:ext cx="11887200" cy="4637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db35be8fa_4_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4" name="Google Shape;734;g8db35be8fa_4_26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TURING</a:t>
            </a:r>
            <a:endParaRPr b="1"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5" name="Google Shape;735;g8db35be8fa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9050"/>
            <a:ext cx="11887200" cy="230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db35be8fa_4_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1" name="Google Shape;741;g8db35be8fa_4_33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TURING</a:t>
            </a:r>
            <a:endParaRPr b="1"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42" name="Google Shape;742;g8db35be8fa_4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7632"/>
            <a:ext cx="11887200" cy="391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c4d045a42_0_1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8" name="Google Shape;748;g8c4d045a42_0_171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TURING_HIERARQUIA_DE_MEMÓRIA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g8c4d045a42_0_171"/>
          <p:cNvSpPr txBox="1"/>
          <p:nvPr/>
        </p:nvSpPr>
        <p:spPr>
          <a:xfrm>
            <a:off x="449175" y="1323450"/>
            <a:ext cx="86991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 de múltiplos níveis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Baixa latência de acesso;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Alta potência;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Alta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largura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banda;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 file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 kB (256 kB por SM);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Memória compartilhada para cada SM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(64 kB de cache L1 e 32 kB de cache para textura ou espaço para registradores);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GPC tem acesso à memória cache L2 de 6144 kB;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c4d045a42_0_127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AMD_NAVI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Google Shape;755;g8c4d045a42_0_1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6" name="Google Shape;756;g8c4d045a42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050" y="1042900"/>
            <a:ext cx="5453900" cy="54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db35be8fa_1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62" name="Google Shape;762;g8db35be8fa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763" y="0"/>
            <a:ext cx="572247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db35be8fa_1_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8" name="Google Shape;768;g8db35be8fa_1_15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AMD_NAVI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g8db35be8fa_1_15"/>
          <p:cNvSpPr txBox="1"/>
          <p:nvPr/>
        </p:nvSpPr>
        <p:spPr>
          <a:xfrm>
            <a:off x="449175" y="1323450"/>
            <a:ext cx="86991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Shader Engines (SEs)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2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 Compute Engines (ACEs)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2x2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Workgroup Processors (WGPs)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2x2x5;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Units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(CU)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6x6x2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 Processors (SP) -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6x6x2x32;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PCIe Gen 4;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Controladores de memória (GDDR6);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 Command Processor;</a:t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c4d045a42_0_88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CPU_vs._GPU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0" name="Google Shape;110;g8c4d045a42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00" y="1934312"/>
            <a:ext cx="8770799" cy="37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g8db35be8fa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9071"/>
            <a:ext cx="12191998" cy="298705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8db35be8fa_1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6" name="Google Shape;776;g8db35be8fa_1_29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NAVI_CU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Google Shape;777;g8db35be8fa_1_29"/>
          <p:cNvSpPr txBox="1"/>
          <p:nvPr/>
        </p:nvSpPr>
        <p:spPr>
          <a:xfrm>
            <a:off x="449175" y="1323450"/>
            <a:ext cx="112167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CU;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invés de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warp;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 Stream Processors (SPs) com ALUs vetoriais FP32 e INT32;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SFU;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ALU escalar INT32;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texture units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db35be8fa_1_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3" name="Google Shape;783;g8db35be8fa_1_36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NAVI_CU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4" name="Google Shape;784;g8db35be8fa_1_36"/>
          <p:cNvSpPr txBox="1"/>
          <p:nvPr/>
        </p:nvSpPr>
        <p:spPr>
          <a:xfrm>
            <a:off x="487650" y="1339150"/>
            <a:ext cx="112167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unit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permite que uma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wave32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resolva em um ciclo de clock para cada conjunto de SPs;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units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lidam com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wave16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(dobro da velocidade)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wave64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(metade da velocidade);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 operações matriciais, mas com o uso de mais SPs.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5" name="Google Shape;785;g8db35be8fa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9071"/>
            <a:ext cx="12191998" cy="2987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g8db35be8fa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0178"/>
            <a:ext cx="12191999" cy="3825562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8db35be8fa_5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2" name="Google Shape;792;g8db35be8fa_5_0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NAVI_CU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3" name="Google Shape;793;g8db35be8fa_5_0"/>
          <p:cNvSpPr txBox="1"/>
          <p:nvPr/>
        </p:nvSpPr>
        <p:spPr>
          <a:xfrm>
            <a:off x="487650" y="1186750"/>
            <a:ext cx="112167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unit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permite que uma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wave32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resolva em um ciclo de clock para cada conjunto de SPs;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units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lidam com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wave16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(dobro da velocidade)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wave64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(metade da velocidade);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 operações matriciais, mas com o uso de mais SPs.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db35be8fa_1_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9" name="Google Shape;799;g8db35be8fa_1_50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_HIERARQUIA_DE_MEMÓRIA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0" name="Google Shape;800;g8db35be8fa_1_50"/>
          <p:cNvSpPr txBox="1"/>
          <p:nvPr/>
        </p:nvSpPr>
        <p:spPr>
          <a:xfrm>
            <a:off x="449175" y="1323450"/>
            <a:ext cx="102222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egister file (cada SP possui 256 kB de registradores vetoriais de propósito geral);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register file de cada unidade escalar tem capacidade para 32 kB;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par de compute unit compartilha um cache LO de instruções de 32 kB e um cache de dado escalares de 16 kB;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CU possui um próprio cache L0 vetorial de 32 kB;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Conectando toda essa memória às ALUs existe um compartilhamento de memória local de 128 kB;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nível de cache L1, cada ACE tem acesso a sua própria cache L1 de 128 kB;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 L2 de 4 MB;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 compressão de cor sem perdas entre L1, L2 e a memória local GDDR6;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db35be8fa_4_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06" name="Google Shape;806;g8db35be8fa_4_40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NAVI_HIERARQUIA_DE_MEMÓRIA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07" name="Google Shape;807;g8db35be8fa_4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262" y="1323450"/>
            <a:ext cx="8111476" cy="50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c47b734a8_1_29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TURING_vs._PASCAL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3" name="Google Shape;813;g8c47b734a8_1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4" name="Google Shape;814;g8c47b734a8_1_29"/>
          <p:cNvSpPr txBox="1"/>
          <p:nvPr/>
        </p:nvSpPr>
        <p:spPr>
          <a:xfrm>
            <a:off x="449175" y="1323450"/>
            <a:ext cx="104550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duas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coexistem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não competem;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Turing mais cara: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Ray Tracing (amplamente criticada);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 + 4K = desafio para desenvolvedores manterem uma boa taxa de FPS;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Refúgio em chips da família Pascal;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Turing pode executar três coisas ao mesmo tempo: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Processamento de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pixels;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Inteligência artificial (Tensor Cores);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Ray Tracing em tempo real (RT core);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Redução da tecnologia de fabricação, 16nm (GeForce GTX 1080) para 12nm (GeForce RTX 2080);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 na quantidade de transistores e tamanho da matriz, 7.2 bi e 314mm² para 13.6 bi e 545 mm²;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número de SMs aumentou e o número de CUDA cores por SM diminuiu.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db35be8fa_4_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0" name="Google Shape;820;g8db35be8fa_4_12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TURING_vs._PASCAL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21" name="Google Shape;821;g8db35be8fa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25" y="1343673"/>
            <a:ext cx="10098974" cy="463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daa6eae00_2_0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RDNA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_vs._GCN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Google Shape;827;g8daa6eae00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8" name="Google Shape;828;g8daa6eae00_2_0"/>
          <p:cNvSpPr txBox="1"/>
          <p:nvPr/>
        </p:nvSpPr>
        <p:spPr>
          <a:xfrm>
            <a:off x="449175" y="1323450"/>
            <a:ext cx="104550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Mudanças na CU a respeito da ordem como os componentes são organizados: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RDNA: Cada 32 SPs possuem sua própria unidade de instrução;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GCN: um agendador para 4 conjuntos de 16 SPs;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Unidades vetoriais lidam com diferentes tamanhos de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RDNA: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wave16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wave32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 64; 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GCN: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wave64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SFUs reduzidas, mas agora lidam com o dobro do tamanho dos dados;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shader cores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na GCN são as CU, na RDNA são os WGPs (2 CU);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daa6eae00_2_5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PERSPECTIVAS</a:t>
            </a: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FUTURAS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4" name="Google Shape;834;g8daa6eae00_2_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5" name="Google Shape;835;g8daa6eae00_2_5"/>
          <p:cNvSpPr txBox="1"/>
          <p:nvPr/>
        </p:nvSpPr>
        <p:spPr>
          <a:xfrm>
            <a:off x="449175" y="1323450"/>
            <a:ext cx="8699100" cy="5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RDNA 2 (7nm) e Ampere (7nm) para 2020;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Ampere: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Eficiência de energia;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Rigidez para a resolução de 4K para jogos;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Suporte a Ray Tracing e Variable Rate Shading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GA100 dentro dos cards A100: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 SMs;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 FP32, 32 FP64 e 64 INT32 para cada SM;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g8db23f9fe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168000"/>
            <a:ext cx="11201400" cy="5614142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8db23f9feb_0_1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NVIDIA_AMPERE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g8db23f9feb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3" name="Google Shape;843;g8db23f9fe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790" y="1196587"/>
            <a:ext cx="6634425" cy="555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c47b734a8_1_5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3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3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4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PARALELISMO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" name="Google Shape;116;g8c47b734a8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225" y="1774825"/>
            <a:ext cx="5472774" cy="500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8c47b734a8_1_5"/>
          <p:cNvSpPr txBox="1"/>
          <p:nvPr/>
        </p:nvSpPr>
        <p:spPr>
          <a:xfrm>
            <a:off x="392800" y="1380525"/>
            <a:ext cx="6823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700">
                <a:latin typeface="Calibri"/>
                <a:ea typeface="Calibri"/>
                <a:cs typeface="Calibri"/>
                <a:sym typeface="Calibri"/>
              </a:rPr>
              <a:t>Em aplicações:</a:t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8c47b734a8_1_5"/>
          <p:cNvSpPr txBox="1"/>
          <p:nvPr/>
        </p:nvSpPr>
        <p:spPr>
          <a:xfrm>
            <a:off x="324200" y="2154175"/>
            <a:ext cx="62064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Paralelismo a nível de dados;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Paralelismo a nível de tarefas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8c47b734a8_1_5"/>
          <p:cNvSpPr txBox="1"/>
          <p:nvPr/>
        </p:nvSpPr>
        <p:spPr>
          <a:xfrm>
            <a:off x="392800" y="3366150"/>
            <a:ext cx="6823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700">
                <a:latin typeface="Calibri"/>
                <a:ea typeface="Calibri"/>
                <a:cs typeface="Calibri"/>
                <a:sym typeface="Calibri"/>
              </a:rPr>
              <a:t>Em Hardware:</a:t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8c47b734a8_1_5"/>
          <p:cNvSpPr txBox="1"/>
          <p:nvPr/>
        </p:nvSpPr>
        <p:spPr>
          <a:xfrm>
            <a:off x="328025" y="4192525"/>
            <a:ext cx="66198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Paralelismo a nível de Instruções;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pt-BR" sz="3200">
                <a:latin typeface="Calibri"/>
                <a:ea typeface="Calibri"/>
                <a:cs typeface="Calibri"/>
                <a:sym typeface="Calibri"/>
              </a:rPr>
              <a:t>Arquiteturas vetoriais e GPU;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Paralelismo a nível de Threads;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Paralelismo a nível de Requisições;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db35be8fa_3_221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3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3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4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Categorias_de_Computadores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" name="Google Shape;126;g8db35be8fa_3_221"/>
          <p:cNvPicPr preferRelativeResize="0"/>
          <p:nvPr/>
        </p:nvPicPr>
        <p:blipFill rotWithShape="1">
          <a:blip r:embed="rId3">
            <a:alphaModFix/>
          </a:blip>
          <a:srcRect b="12154" l="28303" r="15099" t="21860"/>
          <a:stretch/>
        </p:blipFill>
        <p:spPr>
          <a:xfrm>
            <a:off x="1245350" y="1165275"/>
            <a:ext cx="9548900" cy="5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db35be8fa_3_41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PARALELISMO_EM_NIVEL_DE_INSTRUÇÃO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" name="Google Shape;132;g8db35be8fa_3_41"/>
          <p:cNvSpPr txBox="1"/>
          <p:nvPr/>
        </p:nvSpPr>
        <p:spPr>
          <a:xfrm>
            <a:off x="926100" y="2220300"/>
            <a:ext cx="53664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MOV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R1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R2</a:t>
            </a:r>
            <a:endParaRPr sz="4100">
              <a:solidFill>
                <a:srgbClr val="E6913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R3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lang="pt-BR" sz="41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4100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ADD 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R4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R2</a:t>
            </a:r>
            <a:endParaRPr sz="4100">
              <a:solidFill>
                <a:srgbClr val="E691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" name="Google Shape;133;g8db35be8fa_3_41"/>
          <p:cNvSpPr txBox="1"/>
          <p:nvPr/>
        </p:nvSpPr>
        <p:spPr>
          <a:xfrm>
            <a:off x="1389025" y="4637700"/>
            <a:ext cx="30345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Instruções independentes que podem ser executadas em paralelo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8db35be8fa_3_41"/>
          <p:cNvSpPr txBox="1"/>
          <p:nvPr/>
        </p:nvSpPr>
        <p:spPr>
          <a:xfrm>
            <a:off x="5650500" y="2220300"/>
            <a:ext cx="53664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R3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 		, 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R2</a:t>
            </a:r>
            <a:endParaRPr sz="4100">
              <a:solidFill>
                <a:srgbClr val="E6913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R4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 		, 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R3</a:t>
            </a:r>
            <a:endParaRPr sz="4100">
              <a:solidFill>
                <a:srgbClr val="E6913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MOV	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[R3]</a:t>
            </a:r>
            <a:r>
              <a:rPr lang="pt-BR" sz="4100"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lang="pt-BR" sz="41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R4</a:t>
            </a:r>
            <a:endParaRPr sz="4100">
              <a:solidFill>
                <a:srgbClr val="E691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" name="Google Shape;135;g8db35be8fa_3_41"/>
          <p:cNvSpPr txBox="1"/>
          <p:nvPr/>
        </p:nvSpPr>
        <p:spPr>
          <a:xfrm>
            <a:off x="6113425" y="4637700"/>
            <a:ext cx="30345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Instruções dependentes que não podem ser executadas em paralelo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db35be8fa_2_1"/>
          <p:cNvSpPr txBox="1"/>
          <p:nvPr/>
        </p:nvSpPr>
        <p:spPr>
          <a:xfrm>
            <a:off x="0" y="286500"/>
            <a:ext cx="121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i="1" lang="pt-BR" sz="25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2500"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1" lang="pt-BR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ESTRUTURA_ESCALAR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g8db35be8fa_2_1"/>
          <p:cNvSpPr/>
          <p:nvPr/>
        </p:nvSpPr>
        <p:spPr>
          <a:xfrm>
            <a:off x="1873375" y="1813550"/>
            <a:ext cx="3501300" cy="84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BANCO DE REGISTRADORES DE INTEIROS</a:t>
            </a:r>
            <a:endParaRPr b="1"/>
          </a:p>
        </p:txBody>
      </p:sp>
      <p:sp>
        <p:nvSpPr>
          <p:cNvPr id="142" name="Google Shape;142;g8db35be8fa_2_1"/>
          <p:cNvSpPr/>
          <p:nvPr/>
        </p:nvSpPr>
        <p:spPr>
          <a:xfrm>
            <a:off x="4858650" y="3240025"/>
            <a:ext cx="1721700" cy="13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MEMÓRIA</a:t>
            </a:r>
            <a:endParaRPr b="1" sz="1700"/>
          </a:p>
        </p:txBody>
      </p:sp>
      <p:sp>
        <p:nvSpPr>
          <p:cNvPr id="143" name="Google Shape;143;g8db35be8fa_2_1"/>
          <p:cNvSpPr/>
          <p:nvPr/>
        </p:nvSpPr>
        <p:spPr>
          <a:xfrm>
            <a:off x="3462950" y="3070300"/>
            <a:ext cx="686700" cy="182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8db35be8fa_2_1"/>
          <p:cNvSpPr/>
          <p:nvPr/>
        </p:nvSpPr>
        <p:spPr>
          <a:xfrm>
            <a:off x="7289350" y="3128175"/>
            <a:ext cx="686700" cy="182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8db35be8fa_2_1"/>
          <p:cNvSpPr/>
          <p:nvPr/>
        </p:nvSpPr>
        <p:spPr>
          <a:xfrm>
            <a:off x="6156100" y="1813538"/>
            <a:ext cx="3757500" cy="84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BANCO DE REGISTRADORES DE PONTO FLUTUANTE</a:t>
            </a:r>
            <a:endParaRPr b="1"/>
          </a:p>
        </p:txBody>
      </p:sp>
      <p:sp>
        <p:nvSpPr>
          <p:cNvPr id="146" name="Google Shape;146;g8db35be8fa_2_1"/>
          <p:cNvSpPr txBox="1"/>
          <p:nvPr/>
        </p:nvSpPr>
        <p:spPr>
          <a:xfrm>
            <a:off x="2632975" y="5244075"/>
            <a:ext cx="1982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UNIDADE FUNCIONAL DE INTEIRO COM PIPELINE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8db35be8fa_2_1"/>
          <p:cNvSpPr txBox="1"/>
          <p:nvPr/>
        </p:nvSpPr>
        <p:spPr>
          <a:xfrm>
            <a:off x="6744500" y="5321225"/>
            <a:ext cx="1982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UNIDADE FUNCIONAL DE PONTO FLUTUANTE COM PIPELINE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g8db35be8fa_2_1"/>
          <p:cNvCxnSpPr>
            <a:stCxn id="143" idx="2"/>
          </p:cNvCxnSpPr>
          <p:nvPr/>
        </p:nvCxnSpPr>
        <p:spPr>
          <a:xfrm flipH="1" rot="5400000">
            <a:off x="2343050" y="3436750"/>
            <a:ext cx="2213700" cy="712800"/>
          </a:xfrm>
          <a:prstGeom prst="bentConnector3">
            <a:avLst>
              <a:gd fmla="val -10757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9" name="Google Shape;149;g8db35be8fa_2_1"/>
          <p:cNvCxnSpPr>
            <a:stCxn id="143" idx="0"/>
          </p:cNvCxnSpPr>
          <p:nvPr/>
        </p:nvCxnSpPr>
        <p:spPr>
          <a:xfrm flipH="1" rot="10800000">
            <a:off x="3806300" y="2675500"/>
            <a:ext cx="7500" cy="39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" name="Google Shape;150;g8db35be8fa_2_1"/>
          <p:cNvCxnSpPr>
            <a:stCxn id="142" idx="2"/>
          </p:cNvCxnSpPr>
          <p:nvPr/>
        </p:nvCxnSpPr>
        <p:spPr>
          <a:xfrm flipH="1" rot="5400000">
            <a:off x="4149900" y="3055525"/>
            <a:ext cx="1956900" cy="1182300"/>
          </a:xfrm>
          <a:prstGeom prst="bentConnector3">
            <a:avLst>
              <a:gd fmla="val -1216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1" name="Google Shape;151;g8db35be8fa_2_1"/>
          <p:cNvCxnSpPr/>
          <p:nvPr/>
        </p:nvCxnSpPr>
        <p:spPr>
          <a:xfrm rot="-5400000">
            <a:off x="5275050" y="3098500"/>
            <a:ext cx="2155800" cy="13674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" name="Google Shape;152;g8db35be8fa_2_1"/>
          <p:cNvCxnSpPr/>
          <p:nvPr/>
        </p:nvCxnSpPr>
        <p:spPr>
          <a:xfrm flipH="1" rot="-5400000">
            <a:off x="4946725" y="2819700"/>
            <a:ext cx="3471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g8db35be8fa_2_1"/>
          <p:cNvCxnSpPr/>
          <p:nvPr/>
        </p:nvCxnSpPr>
        <p:spPr>
          <a:xfrm>
            <a:off x="5137775" y="2971975"/>
            <a:ext cx="5571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g8db35be8fa_2_1"/>
          <p:cNvCxnSpPr/>
          <p:nvPr/>
        </p:nvCxnSpPr>
        <p:spPr>
          <a:xfrm flipH="1" rot="-5400000">
            <a:off x="6027150" y="2819700"/>
            <a:ext cx="3471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g8db35be8fa_2_1"/>
          <p:cNvCxnSpPr/>
          <p:nvPr/>
        </p:nvCxnSpPr>
        <p:spPr>
          <a:xfrm>
            <a:off x="5643300" y="2971975"/>
            <a:ext cx="5571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g8db35be8fa_2_1"/>
          <p:cNvCxnSpPr/>
          <p:nvPr/>
        </p:nvCxnSpPr>
        <p:spPr>
          <a:xfrm flipH="1">
            <a:off x="5632000" y="2970975"/>
            <a:ext cx="12900" cy="29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" name="Google Shape;157;g8db35be8fa_2_1"/>
          <p:cNvCxnSpPr>
            <a:stCxn id="144" idx="2"/>
          </p:cNvCxnSpPr>
          <p:nvPr/>
        </p:nvCxnSpPr>
        <p:spPr>
          <a:xfrm flipH="1" rot="-5400000">
            <a:off x="7910350" y="4680225"/>
            <a:ext cx="286200" cy="8415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g8db35be8fa_2_1"/>
          <p:cNvCxnSpPr/>
          <p:nvPr/>
        </p:nvCxnSpPr>
        <p:spPr>
          <a:xfrm rot="10800000">
            <a:off x="8448400" y="2672175"/>
            <a:ext cx="0" cy="257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9" name="Google Shape;159;g8db35be8fa_2_1"/>
          <p:cNvCxnSpPr>
            <a:stCxn id="144" idx="0"/>
          </p:cNvCxnSpPr>
          <p:nvPr/>
        </p:nvCxnSpPr>
        <p:spPr>
          <a:xfrm flipH="1" rot="10800000">
            <a:off x="7632700" y="2696475"/>
            <a:ext cx="3900" cy="43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2020-07-14T14:25:14Z</dcterms:created>
  <dc:creator>Thiago maia</dc:creator>
</cp:coreProperties>
</file>